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396" r:id="rId3"/>
    <p:sldId id="328" r:id="rId4"/>
    <p:sldId id="389" r:id="rId5"/>
    <p:sldId id="353" r:id="rId6"/>
    <p:sldId id="362" r:id="rId7"/>
    <p:sldId id="363" r:id="rId8"/>
    <p:sldId id="364" r:id="rId9"/>
    <p:sldId id="365" r:id="rId10"/>
    <p:sldId id="338" r:id="rId11"/>
    <p:sldId id="366" r:id="rId12"/>
    <p:sldId id="392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397" r:id="rId21"/>
    <p:sldId id="390" r:id="rId22"/>
    <p:sldId id="391" r:id="rId23"/>
    <p:sldId id="393" r:id="rId24"/>
    <p:sldId id="329" r:id="rId25"/>
    <p:sldId id="351" r:id="rId26"/>
    <p:sldId id="345" r:id="rId27"/>
    <p:sldId id="352" r:id="rId28"/>
    <p:sldId id="394" r:id="rId29"/>
    <p:sldId id="346" r:id="rId30"/>
    <p:sldId id="347" r:id="rId31"/>
    <p:sldId id="395" r:id="rId32"/>
    <p:sldId id="361" r:id="rId33"/>
    <p:sldId id="341" r:id="rId34"/>
  </p:sldIdLst>
  <p:sldSz cx="12188825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D263C"/>
    <a:srgbClr val="25133E"/>
    <a:srgbClr val="330B3A"/>
    <a:srgbClr val="170B26"/>
    <a:srgbClr val="F6EDFF"/>
    <a:srgbClr val="291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 autoAdjust="0"/>
    <p:restoredTop sz="91212" autoAdjust="0"/>
  </p:normalViewPr>
  <p:slideViewPr>
    <p:cSldViewPr snapToGrid="0" snapToObjects="1">
      <p:cViewPr varScale="1">
        <p:scale>
          <a:sx n="119" d="100"/>
          <a:sy n="119" d="100"/>
        </p:scale>
        <p:origin x="696" y="18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275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1D454-E1DD-D044-9AC0-4EA4FFC2867E}" type="datetimeFigureOut">
              <a:rPr lang="pl-PL" smtClean="0"/>
              <a:t>19.04.2019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52F26-4BD1-644A-BC06-28DF59C562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541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35D17-3F62-B44E-A947-EE399D8F4D45}" type="datetimeFigureOut">
              <a:rPr lang="pl-PL" smtClean="0"/>
              <a:t>19.04.2019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47BF0-6F0D-E14B-B188-B831BBE371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83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54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9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77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229" y="1341438"/>
            <a:ext cx="11230323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29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229" y="1341438"/>
            <a:ext cx="11230323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83087" y="6453337"/>
            <a:ext cx="9022652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54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225784" y="6363567"/>
            <a:ext cx="2618275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408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768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95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8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75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91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678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B01D25E1-3CBC-794F-A471-A8DF5859C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80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9037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330B3A"/>
          </a:solidFill>
          <a:latin typeface="Myriad Pro"/>
          <a:ea typeface="+mj-ea"/>
          <a:cs typeface="Myriad Pro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291568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291568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291568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291568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291568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pyfilesystem.org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jupyter-notebook.readthedocs.io/en/stable/extending/contents.html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-274643" y="5734540"/>
            <a:ext cx="12566417" cy="11234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2F2F2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247428"/>
            <a:ext cx="7813995" cy="5946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rgbClr val="F2F2F2"/>
              </a:solidFill>
            </a:endParaRPr>
          </a:p>
        </p:txBody>
      </p:sp>
      <p:sp>
        <p:nvSpPr>
          <p:cNvPr id="17" name="Dane wprowadzane ręcznie 16"/>
          <p:cNvSpPr/>
          <p:nvPr/>
        </p:nvSpPr>
        <p:spPr>
          <a:xfrm rot="16200000" flipH="1">
            <a:off x="5509760" y="-835805"/>
            <a:ext cx="6030874" cy="7533153"/>
          </a:xfrm>
          <a:prstGeom prst="flowChartManualInput">
            <a:avLst/>
          </a:prstGeom>
          <a:solidFill>
            <a:srgbClr val="25133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7526931" y="3297842"/>
            <a:ext cx="39677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100" dirty="0">
              <a:solidFill>
                <a:schemeClr val="bg1"/>
              </a:solidFill>
            </a:endParaRPr>
          </a:p>
        </p:txBody>
      </p:sp>
      <p:sp>
        <p:nvSpPr>
          <p:cNvPr id="27" name="Podtytuł 2"/>
          <p:cNvSpPr txBox="1">
            <a:spLocks/>
          </p:cNvSpPr>
          <p:nvPr/>
        </p:nvSpPr>
        <p:spPr bwMode="auto">
          <a:xfrm>
            <a:off x="6236868" y="2404127"/>
            <a:ext cx="5504800" cy="17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None/>
              <a:defRPr kumimoji="1" sz="2000" kern="1200">
                <a:solidFill>
                  <a:srgbClr val="000000"/>
                </a:solidFill>
                <a:latin typeface="Open Sans"/>
                <a:ea typeface="Arial" charset="0"/>
                <a:cs typeface="Open Sans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Arial" charset="0"/>
                <a:cs typeface="Open San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None/>
              <a:defRPr kumimoji="1" kern="1200">
                <a:solidFill>
                  <a:schemeClr val="tx1">
                    <a:tint val="75000"/>
                  </a:schemeClr>
                </a:solidFill>
                <a:latin typeface="Open Sans"/>
                <a:ea typeface="Arial" charset="0"/>
                <a:cs typeface="Open San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Open Sans"/>
                <a:ea typeface="Arial" charset="0"/>
                <a:cs typeface="Open San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Open Sans"/>
                <a:ea typeface="Arial" charset="0"/>
                <a:cs typeface="Open San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800" b="1" cap="small" dirty="0">
                <a:solidFill>
                  <a:srgbClr val="FFFFFF"/>
                </a:solidFill>
              </a:rPr>
              <a:t>EOSC-hub Data Platforms for data processing and solutions for publishing and archiving scientific data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6198940" y="4184070"/>
            <a:ext cx="550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Presented by:  Lukasz </a:t>
            </a:r>
            <a:r>
              <a:rPr lang="en-GB" dirty="0" err="1">
                <a:solidFill>
                  <a:schemeClr val="bg1"/>
                </a:solidFill>
              </a:rPr>
              <a:t>Dutka</a:t>
            </a:r>
            <a:r>
              <a:rPr lang="en-GB" dirty="0">
                <a:solidFill>
                  <a:schemeClr val="bg1"/>
                </a:solidFill>
              </a:rPr>
              <a:t>, Bartosz </a:t>
            </a:r>
            <a:r>
              <a:rPr lang="en-GB" dirty="0" err="1">
                <a:solidFill>
                  <a:schemeClr val="bg1"/>
                </a:solidFill>
              </a:rPr>
              <a:t>Kryza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Obraz 17" descr="Onedata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7545"/>
            <a:ext cx="3632623" cy="646687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6299200" y="4122635"/>
            <a:ext cx="90188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5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/>
          <p:cNvSpPr/>
          <p:nvPr/>
        </p:nvSpPr>
        <p:spPr>
          <a:xfrm>
            <a:off x="8781348" y="3740881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8" name="Zaokrąglony prostokąt 37"/>
          <p:cNvSpPr/>
          <p:nvPr/>
        </p:nvSpPr>
        <p:spPr>
          <a:xfrm>
            <a:off x="8781348" y="5449159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7" name="Zaokrąglony prostokąt 36"/>
          <p:cNvSpPr/>
          <p:nvPr/>
        </p:nvSpPr>
        <p:spPr>
          <a:xfrm>
            <a:off x="8781348" y="2830988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6" name="Zaokrąglony prostokąt 35"/>
          <p:cNvSpPr/>
          <p:nvPr/>
        </p:nvSpPr>
        <p:spPr>
          <a:xfrm>
            <a:off x="8781348" y="1185743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9" name="Zaokrąglony prostokąt 28"/>
          <p:cNvSpPr/>
          <p:nvPr/>
        </p:nvSpPr>
        <p:spPr>
          <a:xfrm>
            <a:off x="3946566" y="2005856"/>
            <a:ext cx="3168559" cy="2065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2" name="Zaokrąglony prostokąt 31"/>
          <p:cNvSpPr/>
          <p:nvPr/>
        </p:nvSpPr>
        <p:spPr>
          <a:xfrm>
            <a:off x="3946567" y="4725606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5" y="280670"/>
            <a:ext cx="7981950" cy="874712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rgbClr val="291568"/>
                </a:solidFill>
              </a:rPr>
              <a:t>ONEDATA SYSTEM ARCHITECTURE</a:t>
            </a:r>
            <a:endParaRPr lang="pl-PL" sz="2800" b="1" dirty="0">
              <a:solidFill>
                <a:srgbClr val="291568"/>
              </a:solidFill>
            </a:endParaRPr>
          </a:p>
        </p:txBody>
      </p:sp>
      <p:cxnSp>
        <p:nvCxnSpPr>
          <p:cNvPr id="8" name="Łącznik prosty ze strzałką 13"/>
          <p:cNvCxnSpPr/>
          <p:nvPr/>
        </p:nvCxnSpPr>
        <p:spPr>
          <a:xfrm>
            <a:off x="7222576" y="1461198"/>
            <a:ext cx="1396220" cy="8035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13" y="2765739"/>
            <a:ext cx="2275824" cy="405977"/>
          </a:xfrm>
          <a:prstGeom prst="rect">
            <a:avLst/>
          </a:prstGeom>
        </p:spPr>
      </p:pic>
      <p:pic>
        <p:nvPicPr>
          <p:cNvPr id="14" name="Obraz 13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99" y="4939193"/>
            <a:ext cx="2275824" cy="405977"/>
          </a:xfrm>
          <a:prstGeom prst="rect">
            <a:avLst/>
          </a:prstGeom>
        </p:spPr>
      </p:pic>
      <p:cxnSp>
        <p:nvCxnSpPr>
          <p:cNvPr id="15" name="Łącznik prosty ze strzałką 13"/>
          <p:cNvCxnSpPr/>
          <p:nvPr/>
        </p:nvCxnSpPr>
        <p:spPr>
          <a:xfrm>
            <a:off x="2997044" y="3805692"/>
            <a:ext cx="833076" cy="1264148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3"/>
          <p:cNvCxnSpPr/>
          <p:nvPr/>
        </p:nvCxnSpPr>
        <p:spPr>
          <a:xfrm>
            <a:off x="3261190" y="3244210"/>
            <a:ext cx="568930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13"/>
          <p:cNvCxnSpPr/>
          <p:nvPr/>
        </p:nvCxnSpPr>
        <p:spPr>
          <a:xfrm flipV="1">
            <a:off x="7222576" y="2490084"/>
            <a:ext cx="1396220" cy="340904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13"/>
          <p:cNvCxnSpPr/>
          <p:nvPr/>
        </p:nvCxnSpPr>
        <p:spPr>
          <a:xfrm>
            <a:off x="7222576" y="3179292"/>
            <a:ext cx="1396220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13"/>
          <p:cNvCxnSpPr/>
          <p:nvPr/>
        </p:nvCxnSpPr>
        <p:spPr>
          <a:xfrm flipV="1">
            <a:off x="7222576" y="4371870"/>
            <a:ext cx="1396220" cy="567323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13"/>
          <p:cNvCxnSpPr/>
          <p:nvPr/>
        </p:nvCxnSpPr>
        <p:spPr>
          <a:xfrm flipV="1">
            <a:off x="7222576" y="4918067"/>
            <a:ext cx="1396220" cy="244148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13"/>
          <p:cNvCxnSpPr/>
          <p:nvPr/>
        </p:nvCxnSpPr>
        <p:spPr>
          <a:xfrm flipV="1">
            <a:off x="7222576" y="6052510"/>
            <a:ext cx="1396220" cy="176757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8841526" y="126957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       </a:t>
            </a:r>
            <a:r>
              <a:rPr lang="pl-PL" dirty="0" err="1">
                <a:solidFill>
                  <a:srgbClr val="000000"/>
                </a:solidFill>
                <a:latin typeface="Myriad Pro"/>
                <a:cs typeface="Myriad Pro"/>
              </a:rPr>
              <a:t>Oneclient</a:t>
            </a:r>
            <a:endParaRPr lang="pl-PL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8841526" y="2088054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7F7F7F"/>
                </a:solidFill>
              </a:rPr>
              <a:t>              HTTP GUI</a:t>
            </a:r>
          </a:p>
          <a:p>
            <a:r>
              <a:rPr lang="en-GB" dirty="0">
                <a:solidFill>
                  <a:srgbClr val="7F7F7F"/>
                </a:solidFill>
              </a:rPr>
              <a:t>              REST / CDMI</a:t>
            </a:r>
          </a:p>
        </p:txBody>
      </p:sp>
      <p:pic>
        <p:nvPicPr>
          <p:cNvPr id="51" name="Obraz 50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8" y="1541550"/>
            <a:ext cx="349568" cy="305546"/>
          </a:xfrm>
          <a:prstGeom prst="rect">
            <a:avLst/>
          </a:prstGeom>
        </p:spPr>
      </p:pic>
      <p:pic>
        <p:nvPicPr>
          <p:cNvPr id="52" name="Obraz 51" descr="web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58" y="2319368"/>
            <a:ext cx="325098" cy="329413"/>
          </a:xfrm>
          <a:prstGeom prst="rect">
            <a:avLst/>
          </a:prstGeom>
        </p:spPr>
      </p:pic>
      <p:sp>
        <p:nvSpPr>
          <p:cNvPr id="53" name="Prostokąt 52"/>
          <p:cNvSpPr/>
          <p:nvPr/>
        </p:nvSpPr>
        <p:spPr>
          <a:xfrm>
            <a:off x="8841526" y="289351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pic>
        <p:nvPicPr>
          <p:cNvPr id="54" name="Obraz 53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8" y="3154150"/>
            <a:ext cx="349568" cy="305546"/>
          </a:xfrm>
          <a:prstGeom prst="rect">
            <a:avLst/>
          </a:prstGeom>
        </p:spPr>
      </p:pic>
      <p:sp>
        <p:nvSpPr>
          <p:cNvPr id="55" name="Prostokąt 54"/>
          <p:cNvSpPr/>
          <p:nvPr/>
        </p:nvSpPr>
        <p:spPr>
          <a:xfrm>
            <a:off x="8841526" y="3805692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sp>
        <p:nvSpPr>
          <p:cNvPr id="56" name="Prostokąt 55"/>
          <p:cNvSpPr/>
          <p:nvPr/>
        </p:nvSpPr>
        <p:spPr>
          <a:xfrm>
            <a:off x="8841526" y="466952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7F7F7F"/>
                </a:solidFill>
              </a:rPr>
              <a:t>              HTTP GUI</a:t>
            </a:r>
          </a:p>
          <a:p>
            <a:r>
              <a:rPr lang="en-GB" dirty="0">
                <a:solidFill>
                  <a:srgbClr val="7F7F7F"/>
                </a:solidFill>
              </a:rPr>
              <a:t>              REST / CDMI</a:t>
            </a:r>
          </a:p>
        </p:txBody>
      </p:sp>
      <p:pic>
        <p:nvPicPr>
          <p:cNvPr id="57" name="Obraz 56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8" y="4066324"/>
            <a:ext cx="349568" cy="305546"/>
          </a:xfrm>
          <a:prstGeom prst="rect">
            <a:avLst/>
          </a:prstGeom>
        </p:spPr>
      </p:pic>
      <p:pic>
        <p:nvPicPr>
          <p:cNvPr id="58" name="Obraz 57" descr="web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58" y="4832802"/>
            <a:ext cx="325098" cy="329413"/>
          </a:xfrm>
          <a:prstGeom prst="rect">
            <a:avLst/>
          </a:prstGeom>
        </p:spPr>
      </p:pic>
      <p:sp>
        <p:nvSpPr>
          <p:cNvPr id="59" name="Prostokąt 58"/>
          <p:cNvSpPr/>
          <p:nvPr/>
        </p:nvSpPr>
        <p:spPr>
          <a:xfrm>
            <a:off x="8841526" y="5509012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pic>
        <p:nvPicPr>
          <p:cNvPr id="60" name="Obraz 59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8" y="5746964"/>
            <a:ext cx="349568" cy="305546"/>
          </a:xfrm>
          <a:prstGeom prst="rect">
            <a:avLst/>
          </a:prstGeom>
        </p:spPr>
      </p:pic>
      <p:pic>
        <p:nvPicPr>
          <p:cNvPr id="16" name="Obraz 15" descr="onezone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9" y="3427149"/>
            <a:ext cx="1871913" cy="1871913"/>
          </a:xfrm>
          <a:prstGeom prst="rect">
            <a:avLst/>
          </a:prstGeom>
        </p:spPr>
      </p:pic>
      <p:sp>
        <p:nvSpPr>
          <p:cNvPr id="31" name="Zaokrąglony prostokąt 30"/>
          <p:cNvSpPr/>
          <p:nvPr/>
        </p:nvSpPr>
        <p:spPr>
          <a:xfrm>
            <a:off x="1489075" y="2885355"/>
            <a:ext cx="1668992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solidFill>
                  <a:srgbClr val="000000"/>
                </a:solidFill>
                <a:latin typeface="Myriad Pro"/>
                <a:cs typeface="Myriad Pro"/>
              </a:rPr>
              <a:t>Onezone</a:t>
            </a:r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42" name="Obraz 41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30" y="2058333"/>
            <a:ext cx="634751" cy="577518"/>
          </a:xfrm>
          <a:prstGeom prst="rect">
            <a:avLst/>
          </a:prstGeom>
        </p:spPr>
      </p:pic>
      <p:pic>
        <p:nvPicPr>
          <p:cNvPr id="43" name="Obraz 42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92" y="2041269"/>
            <a:ext cx="634751" cy="577518"/>
          </a:xfrm>
          <a:prstGeom prst="rect">
            <a:avLst/>
          </a:prstGeom>
        </p:spPr>
      </p:pic>
      <p:pic>
        <p:nvPicPr>
          <p:cNvPr id="44" name="Obraz 43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77" y="2030609"/>
            <a:ext cx="634751" cy="577518"/>
          </a:xfrm>
          <a:prstGeom prst="rect">
            <a:avLst/>
          </a:prstGeom>
        </p:spPr>
      </p:pic>
      <p:cxnSp>
        <p:nvCxnSpPr>
          <p:cNvPr id="45" name="Łącznik prosty ze strzałką 13"/>
          <p:cNvCxnSpPr/>
          <p:nvPr/>
        </p:nvCxnSpPr>
        <p:spPr>
          <a:xfrm flipV="1">
            <a:off x="5627547" y="3962400"/>
            <a:ext cx="0" cy="87040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627547" y="4187204"/>
            <a:ext cx="5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P2P</a:t>
            </a:r>
          </a:p>
        </p:txBody>
      </p:sp>
      <p:sp>
        <p:nvSpPr>
          <p:cNvPr id="49" name="Zaokrąglony prostokąt 48"/>
          <p:cNvSpPr/>
          <p:nvPr/>
        </p:nvSpPr>
        <p:spPr>
          <a:xfrm>
            <a:off x="3946567" y="5801503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50" name="Obraz 49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99" y="6015090"/>
            <a:ext cx="2275824" cy="405977"/>
          </a:xfrm>
          <a:prstGeom prst="rect">
            <a:avLst/>
          </a:prstGeom>
        </p:spPr>
      </p:pic>
      <p:sp>
        <p:nvSpPr>
          <p:cNvPr id="61" name="Zaokrąglony prostokąt 60"/>
          <p:cNvSpPr/>
          <p:nvPr/>
        </p:nvSpPr>
        <p:spPr>
          <a:xfrm>
            <a:off x="3946567" y="1033435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2" name="Obraz 61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99" y="1247022"/>
            <a:ext cx="2275824" cy="405977"/>
          </a:xfrm>
          <a:prstGeom prst="rect">
            <a:avLst/>
          </a:prstGeom>
        </p:spPr>
      </p:pic>
      <p:sp>
        <p:nvSpPr>
          <p:cNvPr id="46" name="Zaokrąglony prostokąt 45"/>
          <p:cNvSpPr/>
          <p:nvPr/>
        </p:nvSpPr>
        <p:spPr>
          <a:xfrm>
            <a:off x="4236030" y="1989832"/>
            <a:ext cx="1032382" cy="3591300"/>
          </a:xfrm>
          <a:prstGeom prst="roundRect">
            <a:avLst/>
          </a:prstGeom>
          <a:solidFill>
            <a:schemeClr val="bg2">
              <a:alpha val="85000"/>
            </a:schemeClr>
          </a:solidFill>
          <a:ln w="28575" cmpd="sng">
            <a:solidFill>
              <a:srgbClr val="DD263C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Data Space 1</a:t>
            </a:r>
          </a:p>
        </p:txBody>
      </p:sp>
      <p:sp>
        <p:nvSpPr>
          <p:cNvPr id="47" name="Zaokrąglony prostokąt 46"/>
          <p:cNvSpPr/>
          <p:nvPr/>
        </p:nvSpPr>
        <p:spPr>
          <a:xfrm>
            <a:off x="5511377" y="4725606"/>
            <a:ext cx="919568" cy="193142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 w="28575" cmpd="sng">
            <a:solidFill>
              <a:srgbClr val="DD263C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Data Space 2</a:t>
            </a:r>
          </a:p>
        </p:txBody>
      </p:sp>
      <p:sp>
        <p:nvSpPr>
          <p:cNvPr id="63" name="Zaokrąglony prostokąt 62"/>
          <p:cNvSpPr/>
          <p:nvPr/>
        </p:nvSpPr>
        <p:spPr>
          <a:xfrm>
            <a:off x="6583345" y="1033435"/>
            <a:ext cx="335255" cy="4573840"/>
          </a:xfrm>
          <a:prstGeom prst="roundRect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  <a:ln w="28575" cmpd="sng">
            <a:solidFill>
              <a:srgbClr val="DD263C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DS.</a:t>
            </a:r>
          </a:p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3</a:t>
            </a:r>
          </a:p>
        </p:txBody>
      </p:sp>
      <p:cxnSp>
        <p:nvCxnSpPr>
          <p:cNvPr id="64" name="Łącznik prosty ze strzałką 13"/>
          <p:cNvCxnSpPr/>
          <p:nvPr/>
        </p:nvCxnSpPr>
        <p:spPr>
          <a:xfrm flipV="1">
            <a:off x="2915768" y="1541550"/>
            <a:ext cx="914352" cy="1224189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ze strzałką 13"/>
          <p:cNvCxnSpPr/>
          <p:nvPr/>
        </p:nvCxnSpPr>
        <p:spPr>
          <a:xfrm>
            <a:off x="2831462" y="3805692"/>
            <a:ext cx="998658" cy="236776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ze strzałką 13"/>
          <p:cNvCxnSpPr/>
          <p:nvPr/>
        </p:nvCxnSpPr>
        <p:spPr>
          <a:xfrm flipV="1">
            <a:off x="5891702" y="1754636"/>
            <a:ext cx="0" cy="41557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ze strzałką 13"/>
          <p:cNvCxnSpPr/>
          <p:nvPr/>
        </p:nvCxnSpPr>
        <p:spPr>
          <a:xfrm flipV="1">
            <a:off x="5393888" y="5449159"/>
            <a:ext cx="0" cy="41557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Obraz 78" descr="space.wm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40" y="5069840"/>
            <a:ext cx="389654" cy="259769"/>
          </a:xfrm>
          <a:prstGeom prst="rect">
            <a:avLst/>
          </a:prstGeom>
        </p:spPr>
      </p:pic>
      <p:pic>
        <p:nvPicPr>
          <p:cNvPr id="80" name="Obraz 79" descr="space.wm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43" y="6244409"/>
            <a:ext cx="389654" cy="259769"/>
          </a:xfrm>
          <a:prstGeom prst="rect">
            <a:avLst/>
          </a:prstGeom>
        </p:spPr>
      </p:pic>
      <p:pic>
        <p:nvPicPr>
          <p:cNvPr id="81" name="Obraz 80" descr="space.wm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87" y="5219845"/>
            <a:ext cx="249722" cy="1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11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LIVE DEMO DATAHUB IN ACTION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1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12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JUPITER INTEGRATION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2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fs-onedatafs</a:t>
            </a:r>
            <a:r>
              <a:rPr lang="en-GB" sz="2800" dirty="0"/>
              <a:t> - Direct access to Onedata virtual </a:t>
            </a:r>
            <a:r>
              <a:rPr lang="en-GB" sz="2800" dirty="0" err="1"/>
              <a:t>filesystem</a:t>
            </a:r>
            <a:r>
              <a:rPr lang="en-GB" sz="2800" dirty="0"/>
              <a:t> from Python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/>
          </a:bodyPr>
          <a:lstStyle/>
          <a:p>
            <a:r>
              <a:rPr lang="en-US" dirty="0"/>
              <a:t>No need to create Fuse mount point on local machine</a:t>
            </a:r>
          </a:p>
          <a:p>
            <a:r>
              <a:rPr lang="en-US" dirty="0"/>
              <a:t>Possible to access Onedata from Docker without </a:t>
            </a:r>
            <a:r>
              <a:rPr lang="en-US" dirty="0">
                <a:solidFill>
                  <a:srgbClr val="604A7B"/>
                </a:solidFill>
              </a:rPr>
              <a:t>`--privileged`</a:t>
            </a:r>
            <a:r>
              <a:rPr lang="en-US" dirty="0"/>
              <a:t> option</a:t>
            </a:r>
          </a:p>
          <a:p>
            <a:r>
              <a:rPr lang="en-US" dirty="0"/>
              <a:t>No need for mapping UID and GID between user applications and </a:t>
            </a:r>
            <a:r>
              <a:rPr lang="en-US" dirty="0" err="1"/>
              <a:t>Oneclient</a:t>
            </a:r>
            <a:endParaRPr lang="en-US" dirty="0"/>
          </a:p>
          <a:p>
            <a:r>
              <a:rPr lang="en-US" dirty="0"/>
              <a:t>Possibly better performance without Fuse bottleneck (e.g. writing in small blocks)</a:t>
            </a:r>
          </a:p>
        </p:txBody>
      </p:sp>
    </p:spTree>
    <p:extLst>
      <p:ext uri="{BB962C8B-B14F-4D97-AF65-F5344CB8AC3E}">
        <p14:creationId xmlns:p14="http://schemas.microsoft.com/office/powerpoint/2010/main" val="90770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fs-onedatafs</a:t>
            </a:r>
            <a:r>
              <a:rPr lang="en-GB" sz="2800" dirty="0"/>
              <a:t> - direct access to Onedata virtual </a:t>
            </a:r>
            <a:r>
              <a:rPr lang="en-GB" sz="2800" dirty="0" err="1"/>
              <a:t>filesystem</a:t>
            </a:r>
            <a:r>
              <a:rPr lang="en-GB" sz="2800" dirty="0"/>
              <a:t> from Python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/>
          </a:bodyPr>
          <a:lstStyle/>
          <a:p>
            <a:r>
              <a:rPr lang="en-US" dirty="0"/>
              <a:t>Available as </a:t>
            </a:r>
            <a:r>
              <a:rPr lang="en-US" dirty="0" err="1">
                <a:solidFill>
                  <a:srgbClr val="604A7B"/>
                </a:solidFill>
              </a:rPr>
              <a:t>PyFilesystem</a:t>
            </a:r>
            <a:r>
              <a:rPr lang="en-US" dirty="0">
                <a:solidFill>
                  <a:srgbClr val="604A7B"/>
                </a:solidFill>
              </a:rPr>
              <a:t> </a:t>
            </a:r>
            <a:r>
              <a:rPr lang="en-US" dirty="0"/>
              <a:t>plugin</a:t>
            </a:r>
          </a:p>
          <a:p>
            <a:r>
              <a:rPr lang="en-US" dirty="0"/>
              <a:t>Installation using pip</a:t>
            </a:r>
          </a:p>
          <a:p>
            <a:r>
              <a:rPr lang="en-US" dirty="0"/>
              <a:t>Requires only standard </a:t>
            </a:r>
            <a:r>
              <a:rPr lang="en-US" dirty="0" err="1">
                <a:solidFill>
                  <a:srgbClr val="604A7B"/>
                </a:solidFill>
              </a:rPr>
              <a:t>oneclient</a:t>
            </a:r>
            <a:r>
              <a:rPr lang="en-US" dirty="0">
                <a:solidFill>
                  <a:srgbClr val="604A7B"/>
                </a:solidFill>
              </a:rPr>
              <a:t> </a:t>
            </a:r>
            <a:r>
              <a:rPr lang="en-US" dirty="0"/>
              <a:t>package, which will now include </a:t>
            </a:r>
            <a:r>
              <a:rPr lang="en-US" dirty="0" err="1">
                <a:solidFill>
                  <a:srgbClr val="604A7B"/>
                </a:solidFill>
              </a:rPr>
              <a:t>onedatafs.so</a:t>
            </a:r>
            <a:r>
              <a:rPr lang="en-US" dirty="0"/>
              <a:t> library</a:t>
            </a:r>
          </a:p>
          <a:p>
            <a:r>
              <a:rPr lang="en-US" dirty="0"/>
              <a:t>Supports both Python 2 and Python 3</a:t>
            </a:r>
          </a:p>
        </p:txBody>
      </p:sp>
    </p:spTree>
    <p:extLst>
      <p:ext uri="{BB962C8B-B14F-4D97-AF65-F5344CB8AC3E}">
        <p14:creationId xmlns:p14="http://schemas.microsoft.com/office/powerpoint/2010/main" val="203782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PyFilesystem</a:t>
            </a:r>
            <a:endParaRPr lang="en-GB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604A7B"/>
                </a:solidFill>
              </a:rPr>
              <a:t>PyFilesystem</a:t>
            </a:r>
            <a:r>
              <a:rPr lang="en-US" dirty="0">
                <a:solidFill>
                  <a:srgbClr val="604A7B"/>
                </a:solidFill>
              </a:rPr>
              <a:t> </a:t>
            </a:r>
            <a:r>
              <a:rPr lang="en-US" dirty="0"/>
              <a:t>is a Python library providing abstraction over various types of storages:</a:t>
            </a:r>
          </a:p>
          <a:p>
            <a:pPr lvl="1"/>
            <a:r>
              <a:rPr lang="en-US" sz="2000" dirty="0">
                <a:hlinkClick r:id="rId2"/>
              </a:rPr>
              <a:t>https://www.pyfilesystem.org</a:t>
            </a:r>
            <a:r>
              <a:rPr lang="en-US" sz="2000" dirty="0"/>
              <a:t> </a:t>
            </a:r>
          </a:p>
          <a:p>
            <a:r>
              <a:rPr lang="en-US" dirty="0"/>
              <a:t>Easy to use abstraction over </a:t>
            </a:r>
            <a:r>
              <a:rPr lang="en-US" dirty="0" err="1"/>
              <a:t>filesystem</a:t>
            </a:r>
            <a:r>
              <a:rPr lang="en-US" dirty="0"/>
              <a:t> operations</a:t>
            </a:r>
          </a:p>
          <a:p>
            <a:r>
              <a:rPr lang="en-US" dirty="0"/>
              <a:t>Allows for writing storage independent Python code</a:t>
            </a:r>
          </a:p>
          <a:p>
            <a:r>
              <a:rPr lang="en-US" dirty="0"/>
              <a:t>Supports several storage systems: FTP, SSH, Zip, Tar, S3, WebDAV, </a:t>
            </a:r>
            <a:r>
              <a:rPr lang="en-US" dirty="0" err="1"/>
              <a:t>Dropbox</a:t>
            </a:r>
            <a:r>
              <a:rPr lang="en-US" dirty="0"/>
              <a:t>, </a:t>
            </a:r>
            <a:r>
              <a:rPr lang="en-US" dirty="0" err="1"/>
              <a:t>GoogleDrive</a:t>
            </a:r>
            <a:r>
              <a:rPr lang="en-US" dirty="0"/>
              <a:t>, ... , and now Onedata</a:t>
            </a:r>
          </a:p>
          <a:p>
            <a:endParaRPr lang="pl-P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559" y="2560918"/>
            <a:ext cx="2665787" cy="7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0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fs-onedatafs</a:t>
            </a:r>
            <a:r>
              <a:rPr lang="en-GB" sz="2800" dirty="0"/>
              <a:t> - direct access to Onedata virtual </a:t>
            </a:r>
            <a:r>
              <a:rPr lang="en-GB" sz="2800" dirty="0" err="1"/>
              <a:t>filesystem</a:t>
            </a:r>
            <a:r>
              <a:rPr lang="en-GB" sz="2800" dirty="0"/>
              <a:t> from Python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5"/>
            <a:ext cx="11230323" cy="44204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Basic usage using standard </a:t>
            </a:r>
            <a:r>
              <a:rPr lang="en-US" dirty="0" err="1">
                <a:solidFill>
                  <a:srgbClr val="604A7B"/>
                </a:solidFill>
              </a:rPr>
              <a:t>PyFilesystem</a:t>
            </a:r>
            <a:r>
              <a:rPr lang="en-US" dirty="0">
                <a:solidFill>
                  <a:srgbClr val="604A7B"/>
                </a:solidFill>
              </a:rPr>
              <a:t> API</a:t>
            </a:r>
          </a:p>
          <a:p>
            <a:pPr marL="0" indent="0">
              <a:buNone/>
            </a:pPr>
            <a:endParaRPr lang="en-US" sz="1000" dirty="0"/>
          </a:p>
          <a:p>
            <a:pPr marL="800100" lvl="2" indent="0">
              <a:buNone/>
            </a:pP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from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fs_onedatafs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 import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OnedataFS</a:t>
            </a:r>
            <a:endParaRPr lang="en-US" sz="1600" dirty="0">
              <a:solidFill>
                <a:srgbClr val="604A7B"/>
              </a:solidFill>
              <a:latin typeface="Courier"/>
              <a:cs typeface="Courier"/>
            </a:endParaRPr>
          </a:p>
          <a:p>
            <a:pPr marL="800100" lvl="2" indent="0">
              <a:buNone/>
            </a:pP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onedata_provider_host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 = "..."</a:t>
            </a:r>
          </a:p>
          <a:p>
            <a:pPr marL="800100" lvl="2" indent="0">
              <a:buNone/>
            </a:pP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onedata_access_token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 = "...”</a:t>
            </a:r>
          </a:p>
          <a:p>
            <a:pPr marL="800100" lvl="2" indent="0">
              <a:buNone/>
            </a:pPr>
            <a:endParaRPr lang="en-US" sz="1600" dirty="0">
              <a:solidFill>
                <a:srgbClr val="604A7B"/>
              </a:solidFill>
              <a:latin typeface="Courier"/>
              <a:cs typeface="Courier"/>
            </a:endParaRPr>
          </a:p>
          <a:p>
            <a:pPr marL="800100" lvl="2" indent="0">
              <a:buNone/>
            </a:pP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odfs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 =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OnedataFS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onedata_provider_host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,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onedata_access_token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,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force_proxy_io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=True)</a:t>
            </a:r>
          </a:p>
          <a:p>
            <a:pPr marL="800100" lvl="2" indent="0">
              <a:buNone/>
            </a:pPr>
            <a:endParaRPr lang="en-US" sz="1600" dirty="0">
              <a:solidFill>
                <a:srgbClr val="604A7B"/>
              </a:solidFill>
              <a:latin typeface="Courier"/>
              <a:cs typeface="Courier"/>
            </a:endParaRPr>
          </a:p>
          <a:p>
            <a:pPr marL="800100" lvl="2" indent="0">
              <a:buNone/>
            </a:pP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odfs.listdir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(‘/’)</a:t>
            </a:r>
          </a:p>
          <a:p>
            <a:pPr marL="800100" lvl="2" indent="0">
              <a:buNone/>
            </a:pP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print(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odfs.getinfo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(‘/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file.txt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’).permissions)</a:t>
            </a:r>
          </a:p>
          <a:p>
            <a:pPr marL="800100" lvl="2" indent="0">
              <a:buNone/>
            </a:pP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with 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odfs.openbin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(‘/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file.txt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’, ‘r’) as f:</a:t>
            </a:r>
          </a:p>
          <a:p>
            <a:pPr marL="800100" lvl="2" indent="0">
              <a:buNone/>
            </a:pP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    print(</a:t>
            </a:r>
            <a:r>
              <a:rPr lang="en-US" sz="1600" dirty="0" err="1">
                <a:solidFill>
                  <a:srgbClr val="604A7B"/>
                </a:solidFill>
                <a:latin typeface="Courier"/>
                <a:cs typeface="Courier"/>
              </a:rPr>
              <a:t>f.read</a:t>
            </a:r>
            <a:r>
              <a:rPr lang="en-US" sz="1600" dirty="0">
                <a:solidFill>
                  <a:srgbClr val="604A7B"/>
                </a:solidFill>
                <a:latin typeface="Courier"/>
                <a:cs typeface="Courier"/>
              </a:rPr>
              <a:t>())</a:t>
            </a:r>
          </a:p>
          <a:p>
            <a:endParaRPr lang="en-US" sz="1600" dirty="0"/>
          </a:p>
          <a:p>
            <a:r>
              <a:rPr lang="en-US" dirty="0"/>
              <a:t>Additional Onedata specific methods available for extended metadata and data location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406279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Jupyter</a:t>
            </a:r>
            <a:r>
              <a:rPr lang="en-GB" sz="2800" dirty="0"/>
              <a:t> Notebook integration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/>
          </a:bodyPr>
          <a:lstStyle/>
          <a:p>
            <a:r>
              <a:rPr lang="en-US" dirty="0"/>
              <a:t>Access to data in Onedata spaces from </a:t>
            </a:r>
            <a:r>
              <a:rPr lang="en-US" dirty="0" err="1"/>
              <a:t>Jupyter</a:t>
            </a:r>
            <a:endParaRPr lang="en-US" dirty="0"/>
          </a:p>
          <a:p>
            <a:pPr lvl="1"/>
            <a:r>
              <a:rPr lang="en-US" dirty="0"/>
              <a:t>Via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fs-onedatafs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/>
              <a:t>Python library</a:t>
            </a:r>
          </a:p>
          <a:p>
            <a:r>
              <a:rPr lang="en-US" dirty="0"/>
              <a:t>Storing and reading notebooks directly in Onedata spaces without Fuse </a:t>
            </a:r>
            <a:r>
              <a:rPr lang="en-US" dirty="0" err="1"/>
              <a:t>mountpoint</a:t>
            </a:r>
            <a:endParaRPr lang="en-US" dirty="0"/>
          </a:p>
          <a:p>
            <a:pPr lvl="1"/>
            <a:r>
              <a:rPr lang="en-US" dirty="0"/>
              <a:t>Via </a:t>
            </a:r>
            <a:r>
              <a:rPr lang="en-US" dirty="0" err="1">
                <a:solidFill>
                  <a:srgbClr val="604A7B"/>
                </a:solidFill>
              </a:rPr>
              <a:t>onedatafs-jupyter</a:t>
            </a:r>
            <a:r>
              <a:rPr lang="en-US" dirty="0"/>
              <a:t> plugin implementing </a:t>
            </a:r>
            <a:r>
              <a:rPr lang="en-US" dirty="0" err="1"/>
              <a:t>Jupyter</a:t>
            </a:r>
            <a:r>
              <a:rPr lang="en-US" dirty="0"/>
              <a:t> Contents </a:t>
            </a:r>
            <a:r>
              <a:rPr lang="en-US" dirty="0" err="1"/>
              <a:t>API:</a:t>
            </a:r>
            <a:r>
              <a:rPr lang="en-US" dirty="0" err="1">
                <a:hlinkClick r:id="rId2"/>
              </a:rPr>
              <a:t>https</a:t>
            </a:r>
            <a:r>
              <a:rPr lang="en-US" dirty="0">
                <a:hlinkClick r:id="rId2"/>
              </a:rPr>
              <a:t>://jupyter-notebook.readthedocs.io/en/stable/extending/contents.html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940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Jupyter</a:t>
            </a:r>
            <a:r>
              <a:rPr lang="en-GB" sz="2800" dirty="0"/>
              <a:t> Notebook integration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/>
          </a:bodyPr>
          <a:lstStyle/>
          <a:p>
            <a:r>
              <a:rPr lang="en-US" dirty="0"/>
              <a:t>To use the Onedata Contents Manager for </a:t>
            </a:r>
            <a:r>
              <a:rPr lang="en-US" dirty="0" err="1"/>
              <a:t>Jupyter</a:t>
            </a:r>
            <a:r>
              <a:rPr lang="en-US" dirty="0"/>
              <a:t> requires </a:t>
            </a:r>
            <a:r>
              <a:rPr lang="en-US" dirty="0" err="1">
                <a:solidFill>
                  <a:srgbClr val="604A7B"/>
                </a:solidFill>
              </a:rPr>
              <a:t>onedatafs-jupyter</a:t>
            </a:r>
            <a:r>
              <a:rPr lang="en-US" dirty="0">
                <a:solidFill>
                  <a:srgbClr val="604A7B"/>
                </a:solidFill>
              </a:rPr>
              <a:t> </a:t>
            </a:r>
            <a:r>
              <a:rPr lang="en-US" dirty="0"/>
              <a:t>Python package</a:t>
            </a:r>
          </a:p>
          <a:p>
            <a:r>
              <a:rPr lang="en-US" dirty="0"/>
              <a:t>Connection parameters need to be added to </a:t>
            </a:r>
            <a:r>
              <a:rPr lang="en-US" dirty="0" err="1"/>
              <a:t>Jupyter</a:t>
            </a:r>
            <a:r>
              <a:rPr lang="en-US" dirty="0"/>
              <a:t> </a:t>
            </a:r>
            <a:r>
              <a:rPr lang="en-US" dirty="0" err="1"/>
              <a:t>config</a:t>
            </a:r>
            <a:r>
              <a:rPr lang="en-US" dirty="0"/>
              <a:t> file before starting the service</a:t>
            </a:r>
          </a:p>
          <a:p>
            <a:r>
              <a:rPr lang="en-US" dirty="0" err="1"/>
              <a:t>Jupyter</a:t>
            </a:r>
            <a:r>
              <a:rPr lang="en-US" dirty="0"/>
              <a:t> virtual </a:t>
            </a:r>
            <a:r>
              <a:rPr lang="en-US" dirty="0" err="1"/>
              <a:t>filesystem</a:t>
            </a:r>
            <a:r>
              <a:rPr lang="en-US" dirty="0"/>
              <a:t> will display all contents of specific space (or it’s subdirectory)</a:t>
            </a:r>
          </a:p>
        </p:txBody>
      </p:sp>
    </p:spTree>
    <p:extLst>
      <p:ext uri="{BB962C8B-B14F-4D97-AF65-F5344CB8AC3E}">
        <p14:creationId xmlns:p14="http://schemas.microsoft.com/office/powerpoint/2010/main" val="407148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Jupyter</a:t>
            </a:r>
            <a:r>
              <a:rPr lang="en-GB" sz="2800" dirty="0"/>
              <a:t> Notebook integration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Simply add the following lines to the </a:t>
            </a:r>
            <a:r>
              <a:rPr lang="en-US" dirty="0" err="1"/>
              <a:t>Jupyter</a:t>
            </a:r>
            <a:r>
              <a:rPr lang="en-US" dirty="0"/>
              <a:t> </a:t>
            </a:r>
            <a:r>
              <a:rPr lang="en-US" dirty="0" err="1"/>
              <a:t>config</a:t>
            </a:r>
            <a:r>
              <a:rPr lang="en-US" dirty="0"/>
              <a:t> </a:t>
            </a:r>
            <a:r>
              <a:rPr lang="en-US" sz="2400" dirty="0"/>
              <a:t>(typically                       </a:t>
            </a:r>
            <a:r>
              <a:rPr lang="en-US" sz="1600" dirty="0"/>
              <a:t>~/.</a:t>
            </a:r>
            <a:r>
              <a:rPr lang="en-US" sz="1600" dirty="0" err="1"/>
              <a:t>jupyter</a:t>
            </a:r>
            <a:r>
              <a:rPr lang="en-US" sz="1600" dirty="0"/>
              <a:t>/</a:t>
            </a:r>
            <a:r>
              <a:rPr lang="en-US" sz="1600" dirty="0" err="1"/>
              <a:t>jupyter_notebook_config.py</a:t>
            </a:r>
            <a:r>
              <a:rPr lang="en-US" sz="2400" dirty="0"/>
              <a:t>):</a:t>
            </a:r>
          </a:p>
          <a:p>
            <a:pPr marL="457200" lvl="1" indent="0">
              <a:buNone/>
            </a:pPr>
            <a:r>
              <a:rPr lang="en-US" sz="2000" dirty="0"/>
              <a:t>     </a:t>
            </a:r>
            <a:r>
              <a:rPr lang="en-US" sz="1300" dirty="0"/>
              <a:t> 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import sys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sys.path.append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('/opt/</a:t>
            </a: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oneclient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/lib')</a:t>
            </a:r>
          </a:p>
          <a:p>
            <a:pPr marL="800100" lvl="2" indent="0">
              <a:buNone/>
            </a:pPr>
            <a:endParaRPr lang="en-US" sz="1300" dirty="0">
              <a:solidFill>
                <a:srgbClr val="604A7B"/>
              </a:solidFill>
              <a:latin typeface="Courier"/>
              <a:cs typeface="Courier"/>
            </a:endParaRPr>
          </a:p>
          <a:p>
            <a:pPr marL="800100" lvl="2" indent="0">
              <a:buNone/>
            </a:pP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c = </a:t>
            </a: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get_config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()</a:t>
            </a:r>
          </a:p>
          <a:p>
            <a:pPr marL="800100" lvl="2" indent="0">
              <a:buNone/>
            </a:pPr>
            <a:endParaRPr lang="en-US" sz="1300" dirty="0">
              <a:solidFill>
                <a:srgbClr val="604A7B"/>
              </a:solidFill>
              <a:latin typeface="Courier"/>
              <a:cs typeface="Courier"/>
            </a:endParaRP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c.NotebookApp.contents_manager_class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'onedatafs_jupyter.onedata_contents_manager.OnedataFSContentsManager'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c.OnedataFSContentsManager.oneprovider_host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u'plg-cyfronet-01.datahub.egi.eu'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c.OnedataFSContentsManager.access_token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</a:t>
            </a: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u'MDAxNWxv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...'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c.OnedataFSContentsManager.space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u'/</a:t>
            </a: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Datahub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-EUDAT-Test'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c.OnedataFSContentsManager.path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u'JupyterDemo1'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c.OnedataFSContentsManager.insecure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True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c.OnedataFSContentsManager.no_buffer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True</a:t>
            </a:r>
          </a:p>
          <a:p>
            <a:pPr marL="800100" lvl="2" indent="0">
              <a:buNone/>
            </a:pPr>
            <a:r>
              <a:rPr lang="en-US" sz="1300" dirty="0" err="1">
                <a:solidFill>
                  <a:srgbClr val="604A7B"/>
                </a:solidFill>
                <a:latin typeface="Courier"/>
                <a:cs typeface="Courier"/>
              </a:rPr>
              <a:t>c.OnedataFSContentsManager.force_proxy_io</a:t>
            </a:r>
            <a:r>
              <a:rPr lang="en-US" sz="1300" dirty="0">
                <a:solidFill>
                  <a:srgbClr val="604A7B"/>
                </a:solidFill>
                <a:latin typeface="Courier"/>
                <a:cs typeface="Courier"/>
              </a:rPr>
              <a:t> = True</a:t>
            </a:r>
          </a:p>
        </p:txBody>
      </p:sp>
    </p:spTree>
    <p:extLst>
      <p:ext uri="{BB962C8B-B14F-4D97-AF65-F5344CB8AC3E}">
        <p14:creationId xmlns:p14="http://schemas.microsoft.com/office/powerpoint/2010/main" val="141488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ONEDATA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5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20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FAIR - FINDABLE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3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52C25-1F3C-D549-A958-D1F89743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26/03/2019 - Luxembourg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62AA-4323-084D-A22C-D6F1BDDF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First EC Review - WP5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4974B-24CC-994D-BB5A-11726876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7C013-27CD-214B-AE2D-C3115C1A3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43" r="2915" b="6171"/>
          <a:stretch/>
        </p:blipFill>
        <p:spPr>
          <a:xfrm>
            <a:off x="2708715" y="345150"/>
            <a:ext cx="8044468" cy="616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CE3C6-A68E-C141-8B25-E7B9D718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4" y="391438"/>
            <a:ext cx="9991954" cy="815763"/>
          </a:xfrm>
        </p:spPr>
        <p:txBody>
          <a:bodyPr>
            <a:normAutofit fontScale="90000"/>
          </a:bodyPr>
          <a:lstStyle/>
          <a:p>
            <a:r>
              <a:rPr lang="pl-PL" dirty="0"/>
              <a:t>ECRIN </a:t>
            </a:r>
            <a:r>
              <a:rPr lang="pl-PL" dirty="0" err="1"/>
              <a:t>Use</a:t>
            </a:r>
            <a:r>
              <a:rPr lang="pl-PL" dirty="0"/>
              <a:t> Case</a:t>
            </a:r>
            <a:br>
              <a:rPr lang="pl-PL" dirty="0"/>
            </a:br>
            <a:r>
              <a:rPr lang="pl-PL" dirty="0"/>
              <a:t>Architecture </a:t>
            </a:r>
          </a:p>
        </p:txBody>
      </p:sp>
    </p:spTree>
    <p:extLst>
      <p:ext uri="{BB962C8B-B14F-4D97-AF65-F5344CB8AC3E}">
        <p14:creationId xmlns:p14="http://schemas.microsoft.com/office/powerpoint/2010/main" val="297391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CE3C6-A68E-C141-8B25-E7B9D718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Architecture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52C25-1F3C-D549-A958-D1F89743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26/03/2019 - Luxembourg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62AA-4323-084D-A22C-D6F1BDDF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First EC Review - WP5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4974B-24CC-994D-BB5A-11726876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5E929A-D736-464D-AC24-AAAFF6EE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BE088-0844-9243-9E91-FCA9D328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79"/>
            <a:ext cx="12188825" cy="68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23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FAIR - ACCESSIBLE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70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4" y="337112"/>
            <a:ext cx="11247925" cy="874712"/>
          </a:xfrm>
        </p:spPr>
        <p:txBody>
          <a:bodyPr>
            <a:normAutofit/>
          </a:bodyPr>
          <a:lstStyle/>
          <a:p>
            <a:r>
              <a:rPr lang="is-IS" sz="2800" cap="small" dirty="0">
                <a:solidFill>
                  <a:srgbClr val="291568"/>
                </a:solidFill>
              </a:rPr>
              <a:t>[…] </a:t>
            </a:r>
            <a:r>
              <a:rPr lang="pl-PL" sz="2800" cap="small" dirty="0">
                <a:solidFill>
                  <a:srgbClr val="291568"/>
                </a:solidFill>
              </a:rPr>
              <a:t>BUT WE WANT POSIX</a:t>
            </a:r>
            <a:endParaRPr lang="pl-PL" sz="2800" b="1" cap="small" dirty="0">
              <a:solidFill>
                <a:srgbClr val="291568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09249" y="2111610"/>
            <a:ext cx="3857737" cy="3955142"/>
          </a:xfrm>
        </p:spPr>
        <p:txBody>
          <a:bodyPr>
            <a:normAutofit/>
          </a:bodyPr>
          <a:lstStyle/>
          <a:p>
            <a:r>
              <a:rPr lang="en-GB" sz="2400" dirty="0"/>
              <a:t>Support for most of the POSIX operations on virtual file system. </a:t>
            </a:r>
          </a:p>
          <a:p>
            <a:r>
              <a:rPr lang="en-GB" sz="2400" dirty="0"/>
              <a:t>CDMI HTTP Based access</a:t>
            </a:r>
          </a:p>
          <a:p>
            <a:r>
              <a:rPr lang="en-GB" sz="2400" dirty="0"/>
              <a:t>All data accessible trough in a form of unified file system mountable  on VM, Grid, VM  </a:t>
            </a:r>
          </a:p>
          <a:p>
            <a:endParaRPr lang="en-GB" sz="2400" dirty="0"/>
          </a:p>
        </p:txBody>
      </p:sp>
      <p:pic>
        <p:nvPicPr>
          <p:cNvPr id="3" name="Obraz 2" descr="files_in_spac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5"/>
          <a:stretch/>
        </p:blipFill>
        <p:spPr>
          <a:xfrm>
            <a:off x="4602891" y="2120755"/>
            <a:ext cx="9351445" cy="3945996"/>
          </a:xfrm>
          <a:prstGeom prst="rect">
            <a:avLst/>
          </a:prstGeom>
        </p:spPr>
      </p:pic>
      <p:pic>
        <p:nvPicPr>
          <p:cNvPr id="2" name="Obraz 1" descr="onecli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4"/>
          <a:stretch/>
        </p:blipFill>
        <p:spPr>
          <a:xfrm>
            <a:off x="8686493" y="1796601"/>
            <a:ext cx="4154232" cy="449112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8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525288" y="311713"/>
            <a:ext cx="11247925" cy="874712"/>
          </a:xfrm>
        </p:spPr>
        <p:txBody>
          <a:bodyPr>
            <a:normAutofit/>
          </a:bodyPr>
          <a:lstStyle/>
          <a:p>
            <a:r>
              <a:rPr lang="en-GB" cap="all" dirty="0">
                <a:solidFill>
                  <a:srgbClr val="291568"/>
                </a:solidFill>
              </a:rPr>
              <a:t>Replicas Management SIMPLIFIED</a:t>
            </a:r>
            <a:endParaRPr lang="pl-PL" sz="3600" b="1" cap="all" dirty="0">
              <a:solidFill>
                <a:srgbClr val="291568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25288" y="1931340"/>
            <a:ext cx="3456889" cy="4583113"/>
          </a:xfrm>
        </p:spPr>
        <p:txBody>
          <a:bodyPr>
            <a:normAutofit/>
          </a:bodyPr>
          <a:lstStyle/>
          <a:p>
            <a:r>
              <a:rPr lang="en-GB" sz="1800" dirty="0"/>
              <a:t>Manage files not Replicas</a:t>
            </a:r>
          </a:p>
          <a:p>
            <a:r>
              <a:rPr lang="en-GB" sz="1800" dirty="0"/>
              <a:t>Files distribution level between locations is level below to the file structure</a:t>
            </a:r>
          </a:p>
          <a:p>
            <a:r>
              <a:rPr lang="en-GB" sz="1800" dirty="0"/>
              <a:t>Replicas management on a chunk basis </a:t>
            </a:r>
          </a:p>
          <a:p>
            <a:r>
              <a:rPr lang="en-GB" sz="1800" dirty="0"/>
              <a:t>Missing chunks delivered on the fly</a:t>
            </a:r>
          </a:p>
          <a:p>
            <a:r>
              <a:rPr lang="en-GB" sz="1800" dirty="0"/>
              <a:t>API for replica management for pre-staging  and implementing external data policy management</a:t>
            </a:r>
          </a:p>
        </p:txBody>
      </p:sp>
      <p:pic>
        <p:nvPicPr>
          <p:cNvPr id="2" name="Obraz 1" descr="replication_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77" y="1931340"/>
            <a:ext cx="9093200" cy="4279900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350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26</a:t>
            </a:fld>
            <a:endParaRPr lang="pl-PL" dirty="0"/>
          </a:p>
        </p:txBody>
      </p:sp>
      <p:pic>
        <p:nvPicPr>
          <p:cNvPr id="5" name="Obraz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5" y="1208712"/>
            <a:ext cx="10043178" cy="5649288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235936" y="178484"/>
            <a:ext cx="10011358" cy="874712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rgbClr val="291568"/>
                </a:solidFill>
              </a:rPr>
              <a:t>ELASTIC AND FLEXIBLE TRANSFERS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20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4" y="280670"/>
            <a:ext cx="11247925" cy="874712"/>
          </a:xfrm>
        </p:spPr>
        <p:txBody>
          <a:bodyPr>
            <a:normAutofit/>
          </a:bodyPr>
          <a:lstStyle/>
          <a:p>
            <a:r>
              <a:rPr lang="en-GB" sz="2800" cap="all" dirty="0">
                <a:solidFill>
                  <a:srgbClr val="291568"/>
                </a:solidFill>
              </a:rPr>
              <a:t>authentication and authorization</a:t>
            </a:r>
            <a:endParaRPr lang="pl-PL" sz="2800" b="1" cap="all" dirty="0">
              <a:solidFill>
                <a:srgbClr val="291568"/>
              </a:solidFill>
            </a:endParaRPr>
          </a:p>
        </p:txBody>
      </p:sp>
      <p:pic>
        <p:nvPicPr>
          <p:cNvPr id="5" name="Obraz 4" descr="ac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42" y="1813729"/>
            <a:ext cx="7489409" cy="3984975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27</a:t>
            </a:fld>
            <a:endParaRPr lang="pl-PL"/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568725" y="1764337"/>
            <a:ext cx="3460114" cy="4159386"/>
          </a:xfrm>
        </p:spPr>
        <p:txBody>
          <a:bodyPr>
            <a:noAutofit/>
          </a:bodyPr>
          <a:lstStyle/>
          <a:p>
            <a:r>
              <a:rPr lang="en-GB" sz="2000" dirty="0"/>
              <a:t>Integrated with Indigo IAM</a:t>
            </a:r>
          </a:p>
          <a:p>
            <a:r>
              <a:rPr lang="en-GB" sz="2000" dirty="0"/>
              <a:t>Pluggable methods of authentication per zone</a:t>
            </a:r>
          </a:p>
          <a:p>
            <a:r>
              <a:rPr lang="en-GB" sz="2000" dirty="0"/>
              <a:t>Multi level of access control</a:t>
            </a:r>
          </a:p>
          <a:p>
            <a:r>
              <a:rPr lang="en-GB" sz="2000" dirty="0"/>
              <a:t>ACL on files and directories</a:t>
            </a:r>
          </a:p>
          <a:p>
            <a:r>
              <a:rPr lang="en-GB" sz="2000" dirty="0"/>
              <a:t>Group management </a:t>
            </a:r>
          </a:p>
          <a:p>
            <a:r>
              <a:rPr lang="en-GB" sz="2000" dirty="0"/>
              <a:t>Token based authentication (macaroons)</a:t>
            </a:r>
          </a:p>
          <a:p>
            <a:r>
              <a:rPr lang="en-GB" sz="2000" dirty="0"/>
              <a:t>X.509  in prep.</a:t>
            </a:r>
          </a:p>
        </p:txBody>
      </p:sp>
    </p:spTree>
    <p:extLst>
      <p:ext uri="{BB962C8B-B14F-4D97-AF65-F5344CB8AC3E}">
        <p14:creationId xmlns:p14="http://schemas.microsoft.com/office/powerpoint/2010/main" val="26695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28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FAIR - INTEROPERABLE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623231" y="1902821"/>
            <a:ext cx="4122516" cy="3860895"/>
          </a:xfrm>
        </p:spPr>
        <p:txBody>
          <a:bodyPr>
            <a:normAutofit/>
          </a:bodyPr>
          <a:lstStyle/>
          <a:p>
            <a:r>
              <a:rPr lang="pl-PL" sz="2000" dirty="0" err="1"/>
              <a:t>Metadata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be </a:t>
            </a:r>
            <a:r>
              <a:rPr lang="pl-PL" sz="2000" dirty="0" err="1"/>
              <a:t>attached</a:t>
            </a:r>
            <a:r>
              <a:rPr lang="pl-PL" sz="2000" dirty="0"/>
              <a:t> to </a:t>
            </a:r>
            <a:r>
              <a:rPr lang="pl-PL" sz="2000" dirty="0" err="1"/>
              <a:t>resources</a:t>
            </a:r>
            <a:r>
              <a:rPr lang="pl-PL" sz="2000" dirty="0"/>
              <a:t> (</a:t>
            </a:r>
            <a:r>
              <a:rPr lang="pl-PL" sz="2000" dirty="0" err="1"/>
              <a:t>files</a:t>
            </a:r>
            <a:r>
              <a:rPr lang="pl-PL" sz="2000" dirty="0"/>
              <a:t>, </a:t>
            </a:r>
            <a:r>
              <a:rPr lang="pl-PL" sz="2000" dirty="0" err="1"/>
              <a:t>folders</a:t>
            </a:r>
            <a:r>
              <a:rPr lang="pl-PL" sz="2000" dirty="0"/>
              <a:t>) in </a:t>
            </a:r>
            <a:r>
              <a:rPr lang="pl-PL" sz="2000" dirty="0" err="1"/>
              <a:t>simple</a:t>
            </a:r>
            <a:r>
              <a:rPr lang="pl-PL" sz="2000" dirty="0"/>
              <a:t> </a:t>
            </a:r>
            <a:r>
              <a:rPr lang="pl-PL" sz="2000" dirty="0" err="1"/>
              <a:t>key-value</a:t>
            </a:r>
            <a:r>
              <a:rPr lang="pl-PL" sz="2000" dirty="0"/>
              <a:t> form, JSON </a:t>
            </a:r>
            <a:r>
              <a:rPr lang="pl-PL" sz="2000" dirty="0" err="1"/>
              <a:t>or</a:t>
            </a:r>
            <a:r>
              <a:rPr lang="pl-PL" sz="2000" dirty="0"/>
              <a:t> RDF</a:t>
            </a:r>
          </a:p>
          <a:p>
            <a:endParaRPr lang="pl-PL" sz="2000" dirty="0"/>
          </a:p>
          <a:p>
            <a:r>
              <a:rPr lang="pl-PL" sz="2000" dirty="0" err="1"/>
              <a:t>Users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</a:t>
            </a:r>
            <a:r>
              <a:rPr lang="pl-PL" sz="2000" dirty="0" err="1"/>
              <a:t>define</a:t>
            </a:r>
            <a:r>
              <a:rPr lang="pl-PL" sz="2000" dirty="0"/>
              <a:t> </a:t>
            </a:r>
            <a:r>
              <a:rPr lang="pl-PL" sz="2000" dirty="0" err="1"/>
              <a:t>custom</a:t>
            </a:r>
            <a:r>
              <a:rPr lang="pl-PL" sz="2000" dirty="0"/>
              <a:t> </a:t>
            </a:r>
            <a:r>
              <a:rPr lang="pl-PL" sz="2000" dirty="0" err="1"/>
              <a:t>indexes</a:t>
            </a:r>
            <a:r>
              <a:rPr lang="pl-PL" sz="2000" dirty="0"/>
              <a:t> </a:t>
            </a:r>
            <a:r>
              <a:rPr lang="pl-PL" sz="2000" dirty="0" err="1"/>
              <a:t>over</a:t>
            </a:r>
            <a:r>
              <a:rPr lang="pl-PL" sz="2000" dirty="0"/>
              <a:t> the </a:t>
            </a:r>
            <a:r>
              <a:rPr lang="pl-PL" sz="2000" dirty="0" err="1"/>
              <a:t>metadata</a:t>
            </a:r>
            <a:r>
              <a:rPr lang="pl-PL" sz="2000" dirty="0"/>
              <a:t> in order to </a:t>
            </a:r>
            <a:r>
              <a:rPr lang="pl-PL" sz="2000" dirty="0" err="1"/>
              <a:t>filter</a:t>
            </a:r>
            <a:r>
              <a:rPr lang="pl-PL" sz="2000" dirty="0"/>
              <a:t> </a:t>
            </a:r>
            <a:r>
              <a:rPr lang="pl-PL" sz="2000" dirty="0" err="1"/>
              <a:t>their</a:t>
            </a:r>
            <a:r>
              <a:rPr lang="pl-PL" sz="2000" dirty="0"/>
              <a:t> data </a:t>
            </a:r>
            <a:r>
              <a:rPr lang="pl-PL" sz="2000" dirty="0" err="1"/>
              <a:t>collections</a:t>
            </a:r>
            <a:endParaRPr lang="pl-PL" sz="2000" dirty="0"/>
          </a:p>
          <a:p>
            <a:endParaRPr lang="pl-PL" sz="2000" dirty="0"/>
          </a:p>
          <a:p>
            <a:r>
              <a:rPr lang="pl-PL" sz="2000" dirty="0" err="1"/>
              <a:t>Metadata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be </a:t>
            </a:r>
            <a:r>
              <a:rPr lang="pl-PL" sz="2000" dirty="0" err="1"/>
              <a:t>used</a:t>
            </a:r>
            <a:r>
              <a:rPr lang="pl-PL" sz="2000" dirty="0"/>
              <a:t> for Open Data </a:t>
            </a:r>
            <a:r>
              <a:rPr lang="pl-PL" sz="2000" dirty="0" err="1"/>
              <a:t>collections</a:t>
            </a:r>
            <a:r>
              <a:rPr lang="pl-PL" sz="2000" dirty="0"/>
              <a:t> </a:t>
            </a:r>
            <a:r>
              <a:rPr lang="pl-PL" sz="2000" dirty="0" err="1"/>
              <a:t>when</a:t>
            </a:r>
            <a:r>
              <a:rPr lang="pl-PL" sz="2000" dirty="0"/>
              <a:t> </a:t>
            </a:r>
            <a:r>
              <a:rPr lang="pl-PL" sz="2000" dirty="0" err="1"/>
              <a:t>published</a:t>
            </a:r>
            <a:endParaRPr lang="pl-PL" sz="2000" dirty="0"/>
          </a:p>
        </p:txBody>
      </p:sp>
      <p:pic>
        <p:nvPicPr>
          <p:cNvPr id="9" name="Obraz 8" descr="33_create_share_crea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30" y="0"/>
            <a:ext cx="5711396" cy="33147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29" y="3392509"/>
            <a:ext cx="5893251" cy="3465491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47675" y="280670"/>
            <a:ext cx="7981950" cy="874712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rgbClr val="291568"/>
                </a:solidFill>
              </a:rPr>
              <a:t>ADVANCED METADATA SUPPORT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6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4" y="280670"/>
            <a:ext cx="11247925" cy="874712"/>
          </a:xfrm>
        </p:spPr>
        <p:txBody>
          <a:bodyPr>
            <a:normAutofit/>
          </a:bodyPr>
          <a:lstStyle/>
          <a:p>
            <a:r>
              <a:rPr lang="en-GB" sz="2800" cap="small" dirty="0">
                <a:solidFill>
                  <a:srgbClr val="291568"/>
                </a:solidFill>
              </a:rPr>
              <a:t>WHO WE ARE?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68724" y="1320212"/>
            <a:ext cx="11328015" cy="470523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sz="2400" dirty="0"/>
              <a:t>6+ years devoted development</a:t>
            </a:r>
          </a:p>
          <a:p>
            <a:pPr>
              <a:lnSpc>
                <a:spcPct val="130000"/>
              </a:lnSpc>
            </a:pPr>
            <a:r>
              <a:rPr lang="en-GB" sz="2400" dirty="0"/>
              <a:t>Main goal is:</a:t>
            </a:r>
          </a:p>
          <a:p>
            <a:pPr lvl="1">
              <a:lnSpc>
                <a:spcPct val="130000"/>
              </a:lnSpc>
            </a:pPr>
            <a:r>
              <a:rPr lang="en-GB" sz="2000" dirty="0"/>
              <a:t>to deliver data management platform for large scale and distributed problems</a:t>
            </a:r>
          </a:p>
          <a:p>
            <a:pPr lvl="1">
              <a:lnSpc>
                <a:spcPct val="130000"/>
              </a:lnSpc>
            </a:pPr>
            <a:r>
              <a:rPr lang="en-GB" sz="2000" dirty="0"/>
              <a:t>to make the solution decentralized and eventually consistent in order build a mesh of data sources </a:t>
            </a:r>
          </a:p>
          <a:p>
            <a:pPr lvl="1">
              <a:lnSpc>
                <a:spcPct val="130000"/>
              </a:lnSpc>
            </a:pPr>
            <a:r>
              <a:rPr lang="en-GB" sz="2000" dirty="0"/>
              <a:t>to deliver virtual file system for hybrid cloud</a:t>
            </a:r>
          </a:p>
          <a:p>
            <a:pPr>
              <a:lnSpc>
                <a:spcPct val="130000"/>
              </a:lnSpc>
            </a:pPr>
            <a:r>
              <a:rPr lang="en-GB" sz="2400" dirty="0"/>
              <a:t>The work is supported by: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48038" y="5932635"/>
            <a:ext cx="2844059" cy="365125"/>
          </a:xfrm>
        </p:spPr>
        <p:txBody>
          <a:bodyPr/>
          <a:lstStyle/>
          <a:p>
            <a:fld id="{B01D25E1-3CBC-794F-A471-A8DF5859C9A5}" type="slidenum">
              <a:rPr lang="pl-PL" smtClean="0"/>
              <a:t>3</a:t>
            </a:fld>
            <a:endParaRPr lang="pl-PL"/>
          </a:p>
        </p:txBody>
      </p:sp>
      <p:pic>
        <p:nvPicPr>
          <p:cNvPr id="5" name="Obraz 4" descr="INDIGO log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06" y="4499741"/>
            <a:ext cx="1170463" cy="8876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67" y="4426043"/>
            <a:ext cx="1032188" cy="88768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60" y="4499741"/>
            <a:ext cx="1447083" cy="813984"/>
          </a:xfrm>
          <a:prstGeom prst="rect">
            <a:avLst/>
          </a:prstGeom>
        </p:spPr>
      </p:pic>
      <p:pic>
        <p:nvPicPr>
          <p:cNvPr id="2" name="Obraz 1" descr="HelixNebula-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56" y="4349879"/>
            <a:ext cx="1669132" cy="1251849"/>
          </a:xfrm>
          <a:prstGeom prst="rect">
            <a:avLst/>
          </a:prstGeom>
        </p:spPr>
      </p:pic>
      <p:pic>
        <p:nvPicPr>
          <p:cNvPr id="3" name="Obraz 2" descr="cyfronet_logo_kolor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6" b="36592"/>
          <a:stretch/>
        </p:blipFill>
        <p:spPr>
          <a:xfrm>
            <a:off x="221404" y="4499741"/>
            <a:ext cx="2250972" cy="863600"/>
          </a:xfrm>
          <a:prstGeom prst="rect">
            <a:avLst/>
          </a:prstGeom>
        </p:spPr>
      </p:pic>
      <p:pic>
        <p:nvPicPr>
          <p:cNvPr id="4" name="Obraz 3" descr="EOSC_logo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928" y="4246983"/>
            <a:ext cx="1205173" cy="1273465"/>
          </a:xfrm>
          <a:prstGeom prst="rect">
            <a:avLst/>
          </a:prstGeom>
        </p:spPr>
      </p:pic>
      <p:pic>
        <p:nvPicPr>
          <p:cNvPr id="9" name="Obraz 8" descr="T-Systems_Logo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45" y="5601728"/>
            <a:ext cx="2455167" cy="508220"/>
          </a:xfrm>
          <a:prstGeom prst="rect">
            <a:avLst/>
          </a:prstGeom>
        </p:spPr>
      </p:pic>
      <p:pic>
        <p:nvPicPr>
          <p:cNvPr id="11" name="Obraz 10" descr="Screen Shot 2017-02-22 at 18.31.4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20" y="5335214"/>
            <a:ext cx="1308032" cy="833790"/>
          </a:xfrm>
          <a:prstGeom prst="rect">
            <a:avLst/>
          </a:prstGeom>
        </p:spPr>
      </p:pic>
      <p:pic>
        <p:nvPicPr>
          <p:cNvPr id="12" name="Obraz 11" descr="SixSq_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62" y="5485444"/>
            <a:ext cx="631009" cy="6245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9722" y="5469084"/>
            <a:ext cx="1446590" cy="75946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3715" y="3534542"/>
            <a:ext cx="1551213" cy="96519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3994" y="3429000"/>
            <a:ext cx="1711471" cy="12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43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623230" y="1341438"/>
            <a:ext cx="4361780" cy="4784400"/>
          </a:xfrm>
        </p:spPr>
        <p:txBody>
          <a:bodyPr>
            <a:normAutofit/>
          </a:bodyPr>
          <a:lstStyle/>
          <a:p>
            <a:r>
              <a:rPr lang="pl-PL" sz="2000" dirty="0"/>
              <a:t>Onedata </a:t>
            </a:r>
            <a:r>
              <a:rPr lang="pl-PL" sz="2000" dirty="0" err="1"/>
              <a:t>supports</a:t>
            </a:r>
            <a:r>
              <a:rPr lang="pl-PL" sz="2000" dirty="0"/>
              <a:t> Handle system-</a:t>
            </a:r>
            <a:r>
              <a:rPr lang="pl-PL" sz="2000" dirty="0" err="1"/>
              <a:t>based</a:t>
            </a:r>
            <a:r>
              <a:rPr lang="pl-PL" sz="2000" dirty="0"/>
              <a:t> </a:t>
            </a:r>
            <a:r>
              <a:rPr lang="pl-PL" sz="2000" dirty="0" err="1"/>
              <a:t>identifier</a:t>
            </a:r>
            <a:r>
              <a:rPr lang="pl-PL" sz="2000" dirty="0"/>
              <a:t> services (</a:t>
            </a:r>
            <a:r>
              <a:rPr lang="pl-PL" sz="2000" dirty="0" err="1"/>
              <a:t>e.g</a:t>
            </a:r>
            <a:r>
              <a:rPr lang="pl-PL" sz="2000" dirty="0"/>
              <a:t>. DOI and PID)</a:t>
            </a:r>
          </a:p>
          <a:p>
            <a:endParaRPr lang="pl-PL" sz="2000" dirty="0"/>
          </a:p>
          <a:p>
            <a:r>
              <a:rPr lang="pl-PL" sz="2000" dirty="0" err="1"/>
              <a:t>Any</a:t>
            </a:r>
            <a:r>
              <a:rPr lang="pl-PL" sz="2000" dirty="0"/>
              <a:t> </a:t>
            </a:r>
            <a:r>
              <a:rPr lang="pl-PL" sz="2000" dirty="0" err="1"/>
              <a:t>user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register </a:t>
            </a:r>
            <a:r>
              <a:rPr lang="pl-PL" sz="2000" dirty="0" err="1"/>
              <a:t>such</a:t>
            </a:r>
            <a:r>
              <a:rPr lang="pl-PL" sz="2000" dirty="0"/>
              <a:t> service, </a:t>
            </a:r>
            <a:r>
              <a:rPr lang="pl-PL" sz="2000" dirty="0" err="1"/>
              <a:t>provided</a:t>
            </a:r>
            <a:r>
              <a:rPr lang="pl-PL" sz="2000" dirty="0"/>
              <a:t> </a:t>
            </a:r>
            <a:r>
              <a:rPr lang="pl-PL" sz="2000" dirty="0" err="1"/>
              <a:t>they</a:t>
            </a:r>
            <a:r>
              <a:rPr lang="pl-PL" sz="2000" dirty="0"/>
              <a:t> </a:t>
            </a:r>
            <a:r>
              <a:rPr lang="pl-PL" sz="2000" dirty="0" err="1"/>
              <a:t>have</a:t>
            </a:r>
            <a:r>
              <a:rPr lang="pl-PL" sz="2000" dirty="0"/>
              <a:t> a </a:t>
            </a:r>
            <a:r>
              <a:rPr lang="pl-PL" sz="2000" dirty="0" err="1"/>
              <a:t>valid</a:t>
            </a:r>
            <a:r>
              <a:rPr lang="pl-PL" sz="2000" dirty="0"/>
              <a:t> </a:t>
            </a:r>
            <a:r>
              <a:rPr lang="pl-PL" sz="2000" dirty="0" err="1"/>
              <a:t>account</a:t>
            </a:r>
            <a:r>
              <a:rPr lang="pl-PL" sz="2000" dirty="0"/>
              <a:t> with the </a:t>
            </a:r>
            <a:r>
              <a:rPr lang="pl-PL" sz="2000" dirty="0" err="1"/>
              <a:t>registrar</a:t>
            </a:r>
            <a:endParaRPr lang="pl-PL" sz="2000" dirty="0"/>
          </a:p>
          <a:p>
            <a:endParaRPr lang="pl-PL" sz="2000" dirty="0"/>
          </a:p>
          <a:p>
            <a:r>
              <a:rPr lang="pl-PL" sz="2000" dirty="0" err="1"/>
              <a:t>Each</a:t>
            </a:r>
            <a:r>
              <a:rPr lang="pl-PL" sz="2000" dirty="0"/>
              <a:t> file </a:t>
            </a:r>
            <a:r>
              <a:rPr lang="pl-PL" sz="2000" dirty="0" err="1"/>
              <a:t>or</a:t>
            </a:r>
            <a:r>
              <a:rPr lang="pl-PL" sz="2000" dirty="0"/>
              <a:t> </a:t>
            </a:r>
            <a:r>
              <a:rPr lang="pl-PL" sz="2000" dirty="0" err="1"/>
              <a:t>collection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be </a:t>
            </a:r>
            <a:r>
              <a:rPr lang="pl-PL" sz="2000" dirty="0" err="1"/>
              <a:t>accessed</a:t>
            </a:r>
            <a:r>
              <a:rPr lang="pl-PL" sz="2000" dirty="0"/>
              <a:t> </a:t>
            </a:r>
            <a:r>
              <a:rPr lang="pl-PL" sz="2000" dirty="0" err="1"/>
              <a:t>directly</a:t>
            </a:r>
            <a:r>
              <a:rPr lang="pl-PL" sz="2000" dirty="0"/>
              <a:t> </a:t>
            </a:r>
            <a:r>
              <a:rPr lang="pl-PL" sz="2000" dirty="0" err="1"/>
              <a:t>using</a:t>
            </a:r>
            <a:r>
              <a:rPr lang="pl-PL" sz="2000" dirty="0"/>
              <a:t> DOI </a:t>
            </a:r>
            <a:r>
              <a:rPr lang="pl-PL" sz="2000" dirty="0" err="1"/>
              <a:t>identifier</a:t>
            </a:r>
            <a:endParaRPr lang="pl-PL" sz="2000" dirty="0"/>
          </a:p>
        </p:txBody>
      </p:sp>
      <p:pic>
        <p:nvPicPr>
          <p:cNvPr id="7" name="Obraz 6" descr="Screen Shot 2016-09-28 at 15.52.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63" y="211326"/>
            <a:ext cx="5868562" cy="3137570"/>
          </a:xfrm>
          <a:prstGeom prst="rect">
            <a:avLst/>
          </a:prstGeom>
        </p:spPr>
      </p:pic>
      <p:pic>
        <p:nvPicPr>
          <p:cNvPr id="8" name="Obraz 7" descr="Screen Shot 2016-09-28 at 12.30.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73" y="3501833"/>
            <a:ext cx="5826353" cy="3125012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47675" y="280670"/>
            <a:ext cx="7981950" cy="874712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rgbClr val="291568"/>
                </a:solidFill>
              </a:rPr>
              <a:t>DOI REGISTRATION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82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31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SUMMARY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7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Łącznik prosty 71"/>
          <p:cNvCxnSpPr/>
          <p:nvPr/>
        </p:nvCxnSpPr>
        <p:spPr>
          <a:xfrm>
            <a:off x="4564061" y="1736197"/>
            <a:ext cx="1683098" cy="0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/>
          <p:cNvCxnSpPr/>
          <p:nvPr/>
        </p:nvCxnSpPr>
        <p:spPr>
          <a:xfrm flipV="1">
            <a:off x="5383323" y="2423034"/>
            <a:ext cx="948652" cy="2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/>
          <p:cNvCxnSpPr/>
          <p:nvPr/>
        </p:nvCxnSpPr>
        <p:spPr>
          <a:xfrm>
            <a:off x="4494548" y="3138146"/>
            <a:ext cx="1837427" cy="0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 flipV="1">
            <a:off x="5218563" y="3922182"/>
            <a:ext cx="1028596" cy="2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/>
          <p:cNvCxnSpPr/>
          <p:nvPr/>
        </p:nvCxnSpPr>
        <p:spPr>
          <a:xfrm>
            <a:off x="4635037" y="4827108"/>
            <a:ext cx="2251463" cy="2741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111"/>
          <p:cNvCxnSpPr/>
          <p:nvPr/>
        </p:nvCxnSpPr>
        <p:spPr>
          <a:xfrm>
            <a:off x="5218563" y="5686454"/>
            <a:ext cx="3252632" cy="0"/>
          </a:xfrm>
          <a:prstGeom prst="line">
            <a:avLst/>
          </a:prstGeom>
          <a:ln w="38100" cmpd="sng">
            <a:solidFill>
              <a:srgbClr val="2513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upa 94"/>
          <p:cNvGrpSpPr/>
          <p:nvPr/>
        </p:nvGrpSpPr>
        <p:grpSpPr>
          <a:xfrm>
            <a:off x="5831509" y="642489"/>
            <a:ext cx="6080915" cy="5825612"/>
            <a:chOff x="6247159" y="941313"/>
            <a:chExt cx="5609420" cy="5327999"/>
          </a:xfrm>
        </p:grpSpPr>
        <p:sp>
          <p:nvSpPr>
            <p:cNvPr id="96" name="Zaokrąglony prostokąt 95"/>
            <p:cNvSpPr/>
            <p:nvPr/>
          </p:nvSpPr>
          <p:spPr>
            <a:xfrm>
              <a:off x="6247159" y="941313"/>
              <a:ext cx="5609420" cy="532799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8100" cmpd="sng">
              <a:solidFill>
                <a:srgbClr val="25133E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>
                <a:solidFill>
                  <a:srgbClr val="000000"/>
                </a:solidFill>
                <a:latin typeface="Myriad Pro"/>
                <a:cs typeface="Myriad Pro"/>
              </a:endParaRPr>
            </a:p>
          </p:txBody>
        </p:sp>
        <p:pic>
          <p:nvPicPr>
            <p:cNvPr id="97" name="Obraz 96" descr="Onedata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686" y="3141048"/>
              <a:ext cx="3456229" cy="61528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7" y="655681"/>
            <a:ext cx="6168859" cy="5945348"/>
          </a:xfrm>
          <a:prstGeom prst="rect">
            <a:avLst/>
          </a:prstGeom>
          <a:ln w="38100" cmpd="sng">
            <a:solidFill>
              <a:srgbClr val="25133E"/>
            </a:solidFill>
            <a:prstDash val="sysDash"/>
          </a:ln>
        </p:spPr>
      </p:pic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5" y="280670"/>
            <a:ext cx="4770888" cy="874712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dirty="0">
                <a:solidFill>
                  <a:srgbClr val="291568"/>
                </a:solidFill>
              </a:rPr>
              <a:t>ONEDATA UNIFIED DATA </a:t>
            </a:r>
            <a:br>
              <a:rPr lang="en-GB" sz="2800" dirty="0">
                <a:solidFill>
                  <a:srgbClr val="291568"/>
                </a:solidFill>
              </a:rPr>
            </a:br>
            <a:r>
              <a:rPr lang="en-GB" sz="2800" dirty="0">
                <a:solidFill>
                  <a:srgbClr val="291568"/>
                </a:solidFill>
              </a:rPr>
              <a:t>MANAGEMENT SERVICE</a:t>
            </a:r>
            <a:endParaRPr lang="pl-PL" sz="2800" b="1" dirty="0">
              <a:solidFill>
                <a:srgbClr val="291568"/>
              </a:solidFill>
            </a:endParaRPr>
          </a:p>
        </p:txBody>
      </p:sp>
      <p:sp>
        <p:nvSpPr>
          <p:cNvPr id="52" name="Prostokąt 51"/>
          <p:cNvSpPr/>
          <p:nvPr/>
        </p:nvSpPr>
        <p:spPr>
          <a:xfrm>
            <a:off x="532578" y="2964508"/>
            <a:ext cx="1839417" cy="973938"/>
          </a:xfrm>
          <a:prstGeom prst="rect">
            <a:avLst/>
          </a:prstGeom>
          <a:solidFill>
            <a:srgbClr val="2915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/>
              <a:t>External </a:t>
            </a:r>
          </a:p>
          <a:p>
            <a:pPr algn="ctr"/>
            <a:r>
              <a:rPr lang="en-GB" dirty="0"/>
              <a:t>Systems</a:t>
            </a:r>
          </a:p>
          <a:p>
            <a:pPr algn="ctr"/>
            <a:endParaRPr lang="en-GB" dirty="0"/>
          </a:p>
        </p:txBody>
      </p:sp>
      <p:sp>
        <p:nvSpPr>
          <p:cNvPr id="53" name="Prostokąt 52"/>
          <p:cNvSpPr/>
          <p:nvPr/>
        </p:nvSpPr>
        <p:spPr>
          <a:xfrm>
            <a:off x="532578" y="4294726"/>
            <a:ext cx="1839417" cy="973938"/>
          </a:xfrm>
          <a:prstGeom prst="rect">
            <a:avLst/>
          </a:prstGeom>
          <a:solidFill>
            <a:srgbClr val="2915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Legacy</a:t>
            </a:r>
          </a:p>
          <a:p>
            <a:pPr algn="ctr"/>
            <a:r>
              <a:rPr lang="en-GB" dirty="0"/>
              <a:t>Applications</a:t>
            </a:r>
          </a:p>
        </p:txBody>
      </p:sp>
      <p:cxnSp>
        <p:nvCxnSpPr>
          <p:cNvPr id="14" name="Łącznik łamany 13"/>
          <p:cNvCxnSpPr>
            <a:endCxn id="104" idx="2"/>
          </p:cNvCxnSpPr>
          <p:nvPr/>
        </p:nvCxnSpPr>
        <p:spPr>
          <a:xfrm flipV="1">
            <a:off x="2371995" y="2465533"/>
            <a:ext cx="2122553" cy="768599"/>
          </a:xfrm>
          <a:prstGeom prst="bentConnector3">
            <a:avLst/>
          </a:prstGeom>
          <a:ln>
            <a:solidFill>
              <a:srgbClr val="29156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łamany 63"/>
          <p:cNvCxnSpPr/>
          <p:nvPr/>
        </p:nvCxnSpPr>
        <p:spPr>
          <a:xfrm flipV="1">
            <a:off x="2371996" y="3391142"/>
            <a:ext cx="1374266" cy="2742"/>
          </a:xfrm>
          <a:prstGeom prst="bentConnector3">
            <a:avLst/>
          </a:prstGeom>
          <a:ln>
            <a:solidFill>
              <a:srgbClr val="29156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łamany 79"/>
          <p:cNvCxnSpPr>
            <a:endCxn id="102" idx="2"/>
          </p:cNvCxnSpPr>
          <p:nvPr/>
        </p:nvCxnSpPr>
        <p:spPr>
          <a:xfrm>
            <a:off x="2371996" y="3596032"/>
            <a:ext cx="2019576" cy="341323"/>
          </a:xfrm>
          <a:prstGeom prst="bentConnector3">
            <a:avLst>
              <a:gd name="adj1" fmla="val 50000"/>
            </a:avLst>
          </a:prstGeom>
          <a:ln>
            <a:solidFill>
              <a:srgbClr val="29156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wal 91"/>
          <p:cNvSpPr/>
          <p:nvPr/>
        </p:nvSpPr>
        <p:spPr>
          <a:xfrm>
            <a:off x="4329788" y="5251204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Other</a:t>
            </a:r>
          </a:p>
          <a:p>
            <a:pPr algn="ctr"/>
            <a:r>
              <a:rPr lang="en-GB" sz="1000" dirty="0"/>
              <a:t>API</a:t>
            </a:r>
          </a:p>
        </p:txBody>
      </p:sp>
      <p:sp>
        <p:nvSpPr>
          <p:cNvPr id="101" name="Owal 100"/>
          <p:cNvSpPr/>
          <p:nvPr/>
        </p:nvSpPr>
        <p:spPr>
          <a:xfrm>
            <a:off x="3746262" y="4382597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POSIX FILE</a:t>
            </a:r>
          </a:p>
          <a:p>
            <a:pPr algn="ctr"/>
            <a:r>
              <a:rPr lang="en-GB" sz="1000" dirty="0"/>
              <a:t>SYSTEM</a:t>
            </a:r>
          </a:p>
        </p:txBody>
      </p:sp>
      <p:sp>
        <p:nvSpPr>
          <p:cNvPr id="102" name="Owal 101"/>
          <p:cNvSpPr/>
          <p:nvPr/>
        </p:nvSpPr>
        <p:spPr>
          <a:xfrm>
            <a:off x="4391572" y="3492967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LONG</a:t>
            </a:r>
          </a:p>
          <a:p>
            <a:pPr algn="ctr"/>
            <a:r>
              <a:rPr lang="en-GB" sz="1000" dirty="0"/>
              <a:t>POLLING</a:t>
            </a:r>
          </a:p>
          <a:p>
            <a:pPr algn="ctr"/>
            <a:r>
              <a:rPr lang="en-GB" sz="1000" dirty="0"/>
              <a:t>API</a:t>
            </a:r>
          </a:p>
        </p:txBody>
      </p:sp>
      <p:sp>
        <p:nvSpPr>
          <p:cNvPr id="103" name="Owal 102"/>
          <p:cNvSpPr/>
          <p:nvPr/>
        </p:nvSpPr>
        <p:spPr>
          <a:xfrm>
            <a:off x="3746262" y="2688636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REST</a:t>
            </a:r>
          </a:p>
          <a:p>
            <a:pPr algn="ctr"/>
            <a:r>
              <a:rPr lang="en-GB" sz="1000" dirty="0"/>
              <a:t>API</a:t>
            </a:r>
          </a:p>
        </p:txBody>
      </p:sp>
      <p:sp>
        <p:nvSpPr>
          <p:cNvPr id="104" name="Owal 103"/>
          <p:cNvSpPr/>
          <p:nvPr/>
        </p:nvSpPr>
        <p:spPr>
          <a:xfrm>
            <a:off x="4494548" y="2021145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HTTP</a:t>
            </a:r>
          </a:p>
          <a:p>
            <a:pPr algn="ctr"/>
            <a:r>
              <a:rPr lang="en-GB" sz="1000" dirty="0"/>
              <a:t>CDMI</a:t>
            </a:r>
          </a:p>
          <a:p>
            <a:pPr algn="ctr"/>
            <a:r>
              <a:rPr lang="en-GB" sz="1000" dirty="0"/>
              <a:t>API</a:t>
            </a:r>
          </a:p>
        </p:txBody>
      </p:sp>
      <p:sp>
        <p:nvSpPr>
          <p:cNvPr id="105" name="Owal 104"/>
          <p:cNvSpPr/>
          <p:nvPr/>
        </p:nvSpPr>
        <p:spPr>
          <a:xfrm>
            <a:off x="3746262" y="1288037"/>
            <a:ext cx="888775" cy="888775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WEB</a:t>
            </a:r>
          </a:p>
          <a:p>
            <a:pPr algn="ctr"/>
            <a:r>
              <a:rPr lang="en-GB" sz="1000" dirty="0"/>
              <a:t>GUI</a:t>
            </a:r>
          </a:p>
        </p:txBody>
      </p:sp>
      <p:cxnSp>
        <p:nvCxnSpPr>
          <p:cNvPr id="106" name="Łącznik łamany 105"/>
          <p:cNvCxnSpPr/>
          <p:nvPr/>
        </p:nvCxnSpPr>
        <p:spPr>
          <a:xfrm flipV="1">
            <a:off x="2371996" y="4665879"/>
            <a:ext cx="1374266" cy="2742"/>
          </a:xfrm>
          <a:prstGeom prst="bentConnector3">
            <a:avLst/>
          </a:prstGeom>
          <a:ln>
            <a:solidFill>
              <a:srgbClr val="29156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Prostokąt 220"/>
          <p:cNvSpPr/>
          <p:nvPr/>
        </p:nvSpPr>
        <p:spPr>
          <a:xfrm>
            <a:off x="532579" y="1634290"/>
            <a:ext cx="1839417" cy="973938"/>
          </a:xfrm>
          <a:prstGeom prst="rect">
            <a:avLst/>
          </a:prstGeom>
          <a:solidFill>
            <a:srgbClr val="2915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/>
              <a:t>External </a:t>
            </a:r>
          </a:p>
          <a:p>
            <a:pPr algn="ctr"/>
            <a:r>
              <a:rPr lang="en-GB" dirty="0"/>
              <a:t>Systems</a:t>
            </a:r>
          </a:p>
          <a:p>
            <a:pPr algn="ctr"/>
            <a:endParaRPr lang="en-GB" dirty="0"/>
          </a:p>
        </p:txBody>
      </p:sp>
      <p:cxnSp>
        <p:nvCxnSpPr>
          <p:cNvPr id="235" name="Łącznik łamany 234"/>
          <p:cNvCxnSpPr/>
          <p:nvPr/>
        </p:nvCxnSpPr>
        <p:spPr>
          <a:xfrm>
            <a:off x="2371995" y="1998083"/>
            <a:ext cx="2122553" cy="343020"/>
          </a:xfrm>
          <a:prstGeom prst="bentConnector3">
            <a:avLst/>
          </a:prstGeom>
          <a:ln>
            <a:solidFill>
              <a:srgbClr val="29156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9" name="Grupa 218"/>
          <p:cNvGrpSpPr/>
          <p:nvPr/>
        </p:nvGrpSpPr>
        <p:grpSpPr>
          <a:xfrm rot="172978">
            <a:off x="5629831" y="537114"/>
            <a:ext cx="6662000" cy="6135453"/>
            <a:chOff x="5938546" y="1085044"/>
            <a:chExt cx="5401718" cy="5370470"/>
          </a:xfrm>
        </p:grpSpPr>
        <p:cxnSp>
          <p:nvCxnSpPr>
            <p:cNvPr id="114" name="Łącznik prosty 113"/>
            <p:cNvCxnSpPr/>
            <p:nvPr/>
          </p:nvCxnSpPr>
          <p:spPr>
            <a:xfrm rot="21427022" flipV="1">
              <a:off x="8021139" y="1161627"/>
              <a:ext cx="606165" cy="767226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17"/>
            <p:cNvCxnSpPr/>
            <p:nvPr/>
          </p:nvCxnSpPr>
          <p:spPr>
            <a:xfrm flipV="1">
              <a:off x="9542745" y="1085044"/>
              <a:ext cx="421761" cy="2745914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Łącznik prosty 119"/>
            <p:cNvCxnSpPr/>
            <p:nvPr/>
          </p:nvCxnSpPr>
          <p:spPr>
            <a:xfrm rot="21427022" flipH="1" flipV="1">
              <a:off x="5955321" y="1388226"/>
              <a:ext cx="3776045" cy="1071456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Łącznik prosty 127"/>
            <p:cNvCxnSpPr/>
            <p:nvPr/>
          </p:nvCxnSpPr>
          <p:spPr>
            <a:xfrm>
              <a:off x="9824337" y="1948867"/>
              <a:ext cx="1515927" cy="113078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Łącznik prosty 130"/>
            <p:cNvCxnSpPr/>
            <p:nvPr/>
          </p:nvCxnSpPr>
          <p:spPr>
            <a:xfrm rot="21427022" flipV="1">
              <a:off x="6868744" y="1753056"/>
              <a:ext cx="125802" cy="705447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Łącznik prosty 132"/>
            <p:cNvCxnSpPr/>
            <p:nvPr/>
          </p:nvCxnSpPr>
          <p:spPr>
            <a:xfrm rot="21427022" flipH="1" flipV="1">
              <a:off x="5938546" y="2440535"/>
              <a:ext cx="2218666" cy="63032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Łącznik prosty 134"/>
            <p:cNvCxnSpPr/>
            <p:nvPr/>
          </p:nvCxnSpPr>
          <p:spPr>
            <a:xfrm rot="21427022" flipH="1" flipV="1">
              <a:off x="8103003" y="1949437"/>
              <a:ext cx="508026" cy="2622578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Łącznik prosty 138"/>
            <p:cNvCxnSpPr/>
            <p:nvPr/>
          </p:nvCxnSpPr>
          <p:spPr>
            <a:xfrm rot="21427022">
              <a:off x="8301252" y="2946201"/>
              <a:ext cx="1244725" cy="160662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Łącznik prosty 154"/>
            <p:cNvCxnSpPr/>
            <p:nvPr/>
          </p:nvCxnSpPr>
          <p:spPr>
            <a:xfrm rot="21427022" flipH="1" flipV="1">
              <a:off x="6979609" y="2441787"/>
              <a:ext cx="619342" cy="4013727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Łącznik prosty 157"/>
            <p:cNvCxnSpPr/>
            <p:nvPr/>
          </p:nvCxnSpPr>
          <p:spPr>
            <a:xfrm rot="21427022" flipH="1">
              <a:off x="6107906" y="3916097"/>
              <a:ext cx="3467032" cy="59448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Łącznik prosty 162"/>
            <p:cNvCxnSpPr/>
            <p:nvPr/>
          </p:nvCxnSpPr>
          <p:spPr>
            <a:xfrm rot="21427022" flipH="1">
              <a:off x="6087845" y="4640327"/>
              <a:ext cx="2607629" cy="305727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Łącznik prosty 167"/>
            <p:cNvCxnSpPr/>
            <p:nvPr/>
          </p:nvCxnSpPr>
          <p:spPr>
            <a:xfrm rot="21427022" flipV="1">
              <a:off x="9607138" y="2853132"/>
              <a:ext cx="1527714" cy="184027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Łącznik prosty 175"/>
            <p:cNvCxnSpPr/>
            <p:nvPr/>
          </p:nvCxnSpPr>
          <p:spPr>
            <a:xfrm rot="21427022" flipH="1">
              <a:off x="8671635" y="4355531"/>
              <a:ext cx="2531771" cy="145594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Łącznik prosty 177"/>
            <p:cNvCxnSpPr/>
            <p:nvPr/>
          </p:nvCxnSpPr>
          <p:spPr>
            <a:xfrm flipH="1" flipV="1">
              <a:off x="9542745" y="3817115"/>
              <a:ext cx="502527" cy="564628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Łącznik prosty 184"/>
            <p:cNvCxnSpPr/>
            <p:nvPr/>
          </p:nvCxnSpPr>
          <p:spPr>
            <a:xfrm rot="21427022" flipV="1">
              <a:off x="8061375" y="4670571"/>
              <a:ext cx="613950" cy="1763333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Łącznik prosty 192"/>
            <p:cNvCxnSpPr/>
            <p:nvPr/>
          </p:nvCxnSpPr>
          <p:spPr>
            <a:xfrm flipV="1">
              <a:off x="9926070" y="5057742"/>
              <a:ext cx="1375758" cy="120395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Łącznik prosty 195"/>
            <p:cNvCxnSpPr/>
            <p:nvPr/>
          </p:nvCxnSpPr>
          <p:spPr>
            <a:xfrm rot="21427022" flipV="1">
              <a:off x="9624011" y="4392745"/>
              <a:ext cx="472097" cy="2058856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Łącznik prosty 199"/>
            <p:cNvCxnSpPr/>
            <p:nvPr/>
          </p:nvCxnSpPr>
          <p:spPr>
            <a:xfrm rot="21427022">
              <a:off x="8467351" y="5256831"/>
              <a:ext cx="1369267" cy="287690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7" name="Obraz 206" descr="provider.w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497" y="4247197"/>
              <a:ext cx="332486" cy="382005"/>
            </a:xfrm>
            <a:prstGeom prst="rect">
              <a:avLst/>
            </a:prstGeom>
          </p:spPr>
        </p:pic>
        <p:pic>
          <p:nvPicPr>
            <p:cNvPr id="209" name="Obraz 208" descr="provider.w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101" y="4665334"/>
              <a:ext cx="250902" cy="288270"/>
            </a:xfrm>
            <a:prstGeom prst="rect">
              <a:avLst/>
            </a:prstGeom>
          </p:spPr>
        </p:pic>
        <p:cxnSp>
          <p:nvCxnSpPr>
            <p:cNvPr id="227" name="Łącznik prosty 226"/>
            <p:cNvCxnSpPr/>
            <p:nvPr/>
          </p:nvCxnSpPr>
          <p:spPr>
            <a:xfrm rot="21427022" flipH="1" flipV="1">
              <a:off x="5938987" y="3129206"/>
              <a:ext cx="2425817" cy="249501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9" name="Obraz 228" descr="provider.w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745" y="2920330"/>
              <a:ext cx="250902" cy="288270"/>
            </a:xfrm>
            <a:prstGeom prst="rect">
              <a:avLst/>
            </a:prstGeom>
          </p:spPr>
        </p:pic>
        <p:pic>
          <p:nvPicPr>
            <p:cNvPr id="107" name="Obraz 106" descr="provider.w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058" y="4383032"/>
              <a:ext cx="332486" cy="382005"/>
            </a:xfrm>
            <a:prstGeom prst="rect">
              <a:avLst/>
            </a:prstGeom>
          </p:spPr>
        </p:pic>
        <p:pic>
          <p:nvPicPr>
            <p:cNvPr id="172" name="Obraz 171" descr="provider.w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240" y="3660100"/>
              <a:ext cx="250902" cy="288270"/>
            </a:xfrm>
            <a:prstGeom prst="rect">
              <a:avLst/>
            </a:prstGeom>
          </p:spPr>
        </p:pic>
      </p:grpSp>
      <p:grpSp>
        <p:nvGrpSpPr>
          <p:cNvPr id="145" name="Grupa 144"/>
          <p:cNvGrpSpPr/>
          <p:nvPr/>
        </p:nvGrpSpPr>
        <p:grpSpPr>
          <a:xfrm>
            <a:off x="5954746" y="702228"/>
            <a:ext cx="6548629" cy="5507446"/>
            <a:chOff x="6094092" y="743418"/>
            <a:chExt cx="6548629" cy="5507446"/>
          </a:xfrm>
        </p:grpSpPr>
        <p:sp>
          <p:nvSpPr>
            <p:cNvPr id="146" name="PoleTekstowe 145"/>
            <p:cNvSpPr txBox="1"/>
            <p:nvPr/>
          </p:nvSpPr>
          <p:spPr>
            <a:xfrm>
              <a:off x="6094092" y="1145481"/>
              <a:ext cx="1056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chemeClr val="bg1"/>
                  </a:solidFill>
                </a:rPr>
                <a:t>Adhoc</a:t>
              </a:r>
              <a:endParaRPr lang="en-GB" sz="1400" dirty="0">
                <a:solidFill>
                  <a:schemeClr val="bg1"/>
                </a:solidFill>
              </a:endParaRPr>
            </a:p>
            <a:p>
              <a:r>
                <a:rPr lang="en-GB" sz="1400" dirty="0">
                  <a:solidFill>
                    <a:schemeClr val="bg1"/>
                  </a:solidFill>
                </a:rPr>
                <a:t>Grouping</a:t>
              </a:r>
            </a:p>
          </p:txBody>
        </p:sp>
        <p:sp>
          <p:nvSpPr>
            <p:cNvPr id="147" name="PoleTekstowe 146"/>
            <p:cNvSpPr txBox="1"/>
            <p:nvPr/>
          </p:nvSpPr>
          <p:spPr>
            <a:xfrm>
              <a:off x="6164695" y="2196064"/>
              <a:ext cx="729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Policy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Mgmt.</a:t>
              </a:r>
            </a:p>
          </p:txBody>
        </p:sp>
        <p:sp>
          <p:nvSpPr>
            <p:cNvPr id="148" name="PoleTekstowe 147"/>
            <p:cNvSpPr txBox="1"/>
            <p:nvPr/>
          </p:nvSpPr>
          <p:spPr>
            <a:xfrm>
              <a:off x="7369008" y="3251190"/>
              <a:ext cx="1346537" cy="35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Many </a:t>
              </a:r>
              <a:r>
                <a:rPr lang="en-GB" sz="1400" dirty="0" err="1">
                  <a:solidFill>
                    <a:schemeClr val="bg1"/>
                  </a:solidFill>
                </a:rPr>
                <a:t>IdPs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49" name="PoleTekstowe 148"/>
            <p:cNvSpPr txBox="1"/>
            <p:nvPr/>
          </p:nvSpPr>
          <p:spPr>
            <a:xfrm>
              <a:off x="10753022" y="5727644"/>
              <a:ext cx="1152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Distributed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Data</a:t>
              </a:r>
            </a:p>
          </p:txBody>
        </p:sp>
        <p:sp>
          <p:nvSpPr>
            <p:cNvPr id="150" name="PoleTekstowe 149"/>
            <p:cNvSpPr txBox="1"/>
            <p:nvPr/>
          </p:nvSpPr>
          <p:spPr>
            <a:xfrm>
              <a:off x="9148572" y="4841462"/>
              <a:ext cx="128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Fine Grain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Access Control</a:t>
              </a:r>
            </a:p>
          </p:txBody>
        </p:sp>
        <p:sp>
          <p:nvSpPr>
            <p:cNvPr id="151" name="PoleTekstowe 150"/>
            <p:cNvSpPr txBox="1"/>
            <p:nvPr/>
          </p:nvSpPr>
          <p:spPr>
            <a:xfrm>
              <a:off x="10697139" y="3154319"/>
              <a:ext cx="10090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Migration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between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Locations</a:t>
              </a:r>
            </a:p>
          </p:txBody>
        </p:sp>
        <p:sp>
          <p:nvSpPr>
            <p:cNvPr id="152" name="PoleTekstowe 151"/>
            <p:cNvSpPr txBox="1"/>
            <p:nvPr/>
          </p:nvSpPr>
          <p:spPr>
            <a:xfrm>
              <a:off x="10936717" y="4581974"/>
              <a:ext cx="1044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Metadata Annotation</a:t>
              </a:r>
            </a:p>
          </p:txBody>
        </p:sp>
        <p:sp>
          <p:nvSpPr>
            <p:cNvPr id="153" name="PoleTekstowe 152"/>
            <p:cNvSpPr txBox="1"/>
            <p:nvPr/>
          </p:nvSpPr>
          <p:spPr>
            <a:xfrm>
              <a:off x="7745927" y="5155934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Data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Discovery</a:t>
              </a:r>
            </a:p>
          </p:txBody>
        </p:sp>
        <p:sp>
          <p:nvSpPr>
            <p:cNvPr id="154" name="PoleTekstowe 153"/>
            <p:cNvSpPr txBox="1"/>
            <p:nvPr/>
          </p:nvSpPr>
          <p:spPr>
            <a:xfrm>
              <a:off x="9290550" y="831599"/>
              <a:ext cx="13031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Hierarchical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Groups Synced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with </a:t>
              </a:r>
              <a:r>
                <a:rPr lang="en-GB" sz="1400" dirty="0" err="1">
                  <a:solidFill>
                    <a:schemeClr val="bg1"/>
                  </a:solidFill>
                </a:rPr>
                <a:t>IdPs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56" name="PoleTekstowe 155"/>
            <p:cNvSpPr txBox="1"/>
            <p:nvPr/>
          </p:nvSpPr>
          <p:spPr>
            <a:xfrm>
              <a:off x="6154177" y="4005065"/>
              <a:ext cx="1227838" cy="59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Multiple Replicas</a:t>
              </a:r>
            </a:p>
          </p:txBody>
        </p:sp>
        <p:sp>
          <p:nvSpPr>
            <p:cNvPr id="157" name="PoleTekstowe 156"/>
            <p:cNvSpPr txBox="1"/>
            <p:nvPr/>
          </p:nvSpPr>
          <p:spPr>
            <a:xfrm>
              <a:off x="6257210" y="5373769"/>
              <a:ext cx="765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Data Caching</a:t>
              </a:r>
            </a:p>
          </p:txBody>
        </p:sp>
        <p:sp>
          <p:nvSpPr>
            <p:cNvPr id="159" name="PoleTekstowe 158"/>
            <p:cNvSpPr txBox="1"/>
            <p:nvPr/>
          </p:nvSpPr>
          <p:spPr>
            <a:xfrm>
              <a:off x="7534673" y="4028139"/>
              <a:ext cx="1501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Decentralization</a:t>
              </a:r>
            </a:p>
          </p:txBody>
        </p:sp>
        <p:sp>
          <p:nvSpPr>
            <p:cNvPr id="160" name="PoleTekstowe 159"/>
            <p:cNvSpPr txBox="1"/>
            <p:nvPr/>
          </p:nvSpPr>
          <p:spPr>
            <a:xfrm>
              <a:off x="7345309" y="2235126"/>
              <a:ext cx="1123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Multi-level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Scalability</a:t>
              </a:r>
            </a:p>
          </p:txBody>
        </p:sp>
        <p:sp>
          <p:nvSpPr>
            <p:cNvPr id="161" name="PoleTekstowe 160"/>
            <p:cNvSpPr txBox="1"/>
            <p:nvPr/>
          </p:nvSpPr>
          <p:spPr>
            <a:xfrm>
              <a:off x="6130683" y="3033394"/>
              <a:ext cx="1092080" cy="59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No Data Lock-in</a:t>
              </a:r>
            </a:p>
          </p:txBody>
        </p:sp>
        <p:sp>
          <p:nvSpPr>
            <p:cNvPr id="162" name="PoleTekstowe 161"/>
            <p:cNvSpPr txBox="1"/>
            <p:nvPr/>
          </p:nvSpPr>
          <p:spPr>
            <a:xfrm>
              <a:off x="8923587" y="5727644"/>
              <a:ext cx="998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Virtual</a:t>
              </a:r>
            </a:p>
            <a:p>
              <a:r>
                <a:rPr lang="en-GB" sz="1400" dirty="0" err="1">
                  <a:solidFill>
                    <a:schemeClr val="bg1"/>
                  </a:solidFill>
                </a:rPr>
                <a:t>Filesystem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64" name="PoleTekstowe 163"/>
            <p:cNvSpPr txBox="1"/>
            <p:nvPr/>
          </p:nvSpPr>
          <p:spPr>
            <a:xfrm>
              <a:off x="8904949" y="1963560"/>
              <a:ext cx="1433454" cy="59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No-Barrier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Data Sharing                    </a:t>
              </a:r>
            </a:p>
          </p:txBody>
        </p:sp>
        <p:sp>
          <p:nvSpPr>
            <p:cNvPr id="165" name="PoleTekstowe 164"/>
            <p:cNvSpPr txBox="1"/>
            <p:nvPr/>
          </p:nvSpPr>
          <p:spPr>
            <a:xfrm>
              <a:off x="8921082" y="2985375"/>
              <a:ext cx="1153867" cy="84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Open Data Sharing</a:t>
              </a:r>
            </a:p>
          </p:txBody>
        </p:sp>
        <p:sp>
          <p:nvSpPr>
            <p:cNvPr id="166" name="PoleTekstowe 165"/>
            <p:cNvSpPr txBox="1"/>
            <p:nvPr/>
          </p:nvSpPr>
          <p:spPr>
            <a:xfrm>
              <a:off x="10886666" y="923630"/>
              <a:ext cx="1756055" cy="59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DOI/Handle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Minting</a:t>
              </a:r>
            </a:p>
          </p:txBody>
        </p:sp>
        <p:sp>
          <p:nvSpPr>
            <p:cNvPr id="167" name="PoleTekstowe 166"/>
            <p:cNvSpPr txBox="1"/>
            <p:nvPr/>
          </p:nvSpPr>
          <p:spPr>
            <a:xfrm>
              <a:off x="10675155" y="1889930"/>
              <a:ext cx="1762040" cy="84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Storage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Heterogeneity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Unified</a:t>
              </a:r>
            </a:p>
          </p:txBody>
        </p:sp>
        <p:sp>
          <p:nvSpPr>
            <p:cNvPr id="169" name="PoleTekstowe 168"/>
            <p:cNvSpPr txBox="1"/>
            <p:nvPr/>
          </p:nvSpPr>
          <p:spPr>
            <a:xfrm>
              <a:off x="7240930" y="743418"/>
              <a:ext cx="14446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Sharing Existing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Data Sets</a:t>
              </a:r>
            </a:p>
          </p:txBody>
        </p:sp>
        <p:sp>
          <p:nvSpPr>
            <p:cNvPr id="170" name="PoleTekstowe 169"/>
            <p:cNvSpPr txBox="1"/>
            <p:nvPr/>
          </p:nvSpPr>
          <p:spPr>
            <a:xfrm>
              <a:off x="9148572" y="3892965"/>
              <a:ext cx="1364584" cy="59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Decoupled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Collections</a:t>
              </a:r>
            </a:p>
          </p:txBody>
        </p:sp>
        <p:sp>
          <p:nvSpPr>
            <p:cNvPr id="171" name="PoleTekstowe 170"/>
            <p:cNvSpPr txBox="1"/>
            <p:nvPr/>
          </p:nvSpPr>
          <p:spPr>
            <a:xfrm>
              <a:off x="7308080" y="1521379"/>
              <a:ext cx="1229933" cy="35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My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4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291774" cy="7017926"/>
          </a:xfrm>
          <a:prstGeom prst="rect">
            <a:avLst/>
          </a:prstGeom>
          <a:solidFill>
            <a:srgbClr val="25133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>
                <a:solidFill>
                  <a:srgbClr val="FFFFFF"/>
                </a:solidFill>
              </a:rPr>
              <a:t>33</a:t>
            </a:fld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728388" y="4046123"/>
            <a:ext cx="1068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https://</a:t>
            </a:r>
            <a:r>
              <a:rPr lang="en-GB" sz="2400" b="1" dirty="0" err="1">
                <a:solidFill>
                  <a:schemeClr val="bg1"/>
                </a:solidFill>
              </a:rPr>
              <a:t>www.surveymonkey.com</a:t>
            </a:r>
            <a:r>
              <a:rPr lang="en-GB" sz="2400" b="1" dirty="0">
                <a:solidFill>
                  <a:schemeClr val="bg1"/>
                </a:solidFill>
              </a:rPr>
              <a:t>/r/EOSC-hub_week_02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47674" y="1983389"/>
            <a:ext cx="11311572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0B3A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ctr"/>
            <a:r>
              <a:rPr lang="pl-PL" cap="small" dirty="0">
                <a:solidFill>
                  <a:schemeClr val="bg1"/>
                </a:solidFill>
              </a:rPr>
              <a:t>FEEDBACK PLEASE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6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az 49" descr="Zasób 1@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6" y="1220227"/>
            <a:ext cx="8792804" cy="4602546"/>
          </a:xfrm>
          <a:prstGeom prst="rect">
            <a:avLst/>
          </a:prstGeom>
        </p:spPr>
      </p:pic>
      <p:grpSp>
        <p:nvGrpSpPr>
          <p:cNvPr id="169" name="Grupa 168"/>
          <p:cNvGrpSpPr/>
          <p:nvPr/>
        </p:nvGrpSpPr>
        <p:grpSpPr>
          <a:xfrm>
            <a:off x="2683303" y="2145873"/>
            <a:ext cx="6722685" cy="2972482"/>
            <a:chOff x="2622193" y="2003967"/>
            <a:chExt cx="6722685" cy="2972482"/>
          </a:xfrm>
        </p:grpSpPr>
        <p:pic>
          <p:nvPicPr>
            <p:cNvPr id="170" name="Obraz 169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171" name="Obraz 170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172" name="Obraz 171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173" name="Obraz 17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174" name="Obraz 17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175" name="Obraz 17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176" name="Obraz 17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177" name="Obraz 17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4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13806" y="327063"/>
            <a:ext cx="8535461" cy="53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0B3A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GB" sz="2800" cap="small" dirty="0">
                <a:solidFill>
                  <a:srgbClr val="291568"/>
                </a:solidFill>
              </a:rPr>
              <a:t>ONEDATA – FOR FAIR</a:t>
            </a:r>
          </a:p>
        </p:txBody>
      </p:sp>
      <p:pic>
        <p:nvPicPr>
          <p:cNvPr id="29" name="Obraz 13" descr="user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63" y="2006565"/>
            <a:ext cx="77946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9678990" y="2557073"/>
            <a:ext cx="1657350" cy="1898650"/>
            <a:chOff x="9654644" y="3032922"/>
            <a:chExt cx="1657350" cy="1898650"/>
          </a:xfrm>
        </p:grpSpPr>
        <p:pic>
          <p:nvPicPr>
            <p:cNvPr id="2" name="Obraz 1" descr="Zasób 46@4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</p:spPr>
        </p:pic>
        <p:sp>
          <p:nvSpPr>
            <p:cNvPr id="3" name="PoleTekstowe 2"/>
            <p:cNvSpPr txBox="1"/>
            <p:nvPr/>
          </p:nvSpPr>
          <p:spPr>
            <a:xfrm>
              <a:off x="9730741" y="3130221"/>
              <a:ext cx="1301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solidFill>
                    <a:schemeClr val="bg1"/>
                  </a:solidFill>
                </a:rPr>
                <a:t>JOHN’S SPACES</a:t>
              </a:r>
            </a:p>
          </p:txBody>
        </p:sp>
        <p:sp>
          <p:nvSpPr>
            <p:cNvPr id="24" name="PoleTekstowe 23"/>
            <p:cNvSpPr txBox="1"/>
            <p:nvPr/>
          </p:nvSpPr>
          <p:spPr>
            <a:xfrm>
              <a:off x="10246441" y="3740234"/>
              <a:ext cx="723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SENTINEL 2</a:t>
              </a:r>
            </a:p>
          </p:txBody>
        </p:sp>
        <p:sp>
          <p:nvSpPr>
            <p:cNvPr id="31" name="PoleTekstowe 30"/>
            <p:cNvSpPr txBox="1"/>
            <p:nvPr/>
          </p:nvSpPr>
          <p:spPr>
            <a:xfrm>
              <a:off x="10246441" y="4121161"/>
              <a:ext cx="9393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DEEP LEARNING</a:t>
              </a:r>
            </a:p>
          </p:txBody>
        </p:sp>
        <p:sp>
          <p:nvSpPr>
            <p:cNvPr id="37" name="PoleTekstowe 36"/>
            <p:cNvSpPr txBox="1"/>
            <p:nvPr/>
          </p:nvSpPr>
          <p:spPr>
            <a:xfrm>
              <a:off x="10246441" y="4510628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PUBLICATIONS</a:t>
              </a:r>
            </a:p>
          </p:txBody>
        </p:sp>
      </p:grpSp>
      <p:pic>
        <p:nvPicPr>
          <p:cNvPr id="30" name="Obraz 12" descr="user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1" y="3416808"/>
            <a:ext cx="7810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a 37"/>
          <p:cNvGrpSpPr/>
          <p:nvPr/>
        </p:nvGrpSpPr>
        <p:grpSpPr>
          <a:xfrm>
            <a:off x="1022953" y="3924123"/>
            <a:ext cx="1657350" cy="1898650"/>
            <a:chOff x="9654644" y="3032922"/>
            <a:chExt cx="1657350" cy="1898650"/>
          </a:xfrm>
        </p:grpSpPr>
        <p:pic>
          <p:nvPicPr>
            <p:cNvPr id="39" name="Obraz 38" descr="Zasób 46@4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</p:spPr>
        </p:pic>
        <p:sp>
          <p:nvSpPr>
            <p:cNvPr id="40" name="PoleTekstowe 39"/>
            <p:cNvSpPr txBox="1"/>
            <p:nvPr/>
          </p:nvSpPr>
          <p:spPr>
            <a:xfrm>
              <a:off x="9730741" y="3130221"/>
              <a:ext cx="1301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solidFill>
                    <a:schemeClr val="bg1"/>
                  </a:solidFill>
                </a:rPr>
                <a:t>SARA’S SPACES</a:t>
              </a:r>
            </a:p>
          </p:txBody>
        </p:sp>
        <p:sp>
          <p:nvSpPr>
            <p:cNvPr id="45" name="PoleTekstowe 44"/>
            <p:cNvSpPr txBox="1"/>
            <p:nvPr/>
          </p:nvSpPr>
          <p:spPr>
            <a:xfrm>
              <a:off x="10246441" y="3740234"/>
              <a:ext cx="723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SENTINEL 2</a:t>
              </a:r>
            </a:p>
          </p:txBody>
        </p:sp>
        <p:sp>
          <p:nvSpPr>
            <p:cNvPr id="46" name="PoleTekstowe 45"/>
            <p:cNvSpPr txBox="1"/>
            <p:nvPr/>
          </p:nvSpPr>
          <p:spPr>
            <a:xfrm>
              <a:off x="10246441" y="4121161"/>
              <a:ext cx="6591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SKY MAPS</a:t>
              </a:r>
            </a:p>
          </p:txBody>
        </p:sp>
        <p:sp>
          <p:nvSpPr>
            <p:cNvPr id="47" name="PoleTekstowe 46"/>
            <p:cNvSpPr txBox="1"/>
            <p:nvPr/>
          </p:nvSpPr>
          <p:spPr>
            <a:xfrm>
              <a:off x="10246441" y="4510628"/>
              <a:ext cx="6264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MY DATA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2680303" y="2142893"/>
            <a:ext cx="6722685" cy="2972482"/>
            <a:chOff x="2622193" y="2003967"/>
            <a:chExt cx="6722685" cy="2972482"/>
          </a:xfrm>
        </p:grpSpPr>
        <p:pic>
          <p:nvPicPr>
            <p:cNvPr id="16" name="Obraz 1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23" name="Obraz 2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25" name="Obraz 2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26" name="Obraz 2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27" name="Obraz 2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28" name="Obraz 27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32" name="Obraz 31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Obraz 3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34" name="Obraz 3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  <p:pic>
          <p:nvPicPr>
            <p:cNvPr id="48" name="Obraz 47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Obraz 48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0" name="Grupa 69"/>
          <p:cNvGrpSpPr/>
          <p:nvPr/>
        </p:nvGrpSpPr>
        <p:grpSpPr>
          <a:xfrm>
            <a:off x="3214117" y="2250969"/>
            <a:ext cx="6451127" cy="2521639"/>
            <a:chOff x="3227865" y="2293175"/>
            <a:chExt cx="6451127" cy="2521639"/>
          </a:xfrm>
        </p:grpSpPr>
        <p:cxnSp>
          <p:nvCxnSpPr>
            <p:cNvPr id="51" name="Łącznik łamany 50"/>
            <p:cNvCxnSpPr/>
            <p:nvPr/>
          </p:nvCxnSpPr>
          <p:spPr>
            <a:xfrm rot="10800000">
              <a:off x="6518305" y="2442139"/>
              <a:ext cx="3160684" cy="52001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łamany 51"/>
            <p:cNvCxnSpPr/>
            <p:nvPr/>
          </p:nvCxnSpPr>
          <p:spPr>
            <a:xfrm rot="10800000">
              <a:off x="6017839" y="2736431"/>
              <a:ext cx="3661150" cy="5200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łamany 52"/>
            <p:cNvCxnSpPr>
              <a:endCxn id="16" idx="1"/>
            </p:cNvCxnSpPr>
            <p:nvPr/>
          </p:nvCxnSpPr>
          <p:spPr>
            <a:xfrm rot="10800000">
              <a:off x="5908023" y="2293175"/>
              <a:ext cx="3770967" cy="424673"/>
            </a:xfrm>
            <a:prstGeom prst="bentConnector3">
              <a:avLst>
                <a:gd name="adj1" fmla="val 38072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łamany 53"/>
            <p:cNvCxnSpPr>
              <a:endCxn id="26" idx="0"/>
            </p:cNvCxnSpPr>
            <p:nvPr/>
          </p:nvCxnSpPr>
          <p:spPr>
            <a:xfrm rot="5400000">
              <a:off x="9075833" y="4211656"/>
              <a:ext cx="780033" cy="426283"/>
            </a:xfrm>
            <a:prstGeom prst="bentConnector3">
              <a:avLst>
                <a:gd name="adj1" fmla="val 814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łamany 57"/>
            <p:cNvCxnSpPr/>
            <p:nvPr/>
          </p:nvCxnSpPr>
          <p:spPr>
            <a:xfrm rot="10800000">
              <a:off x="3227865" y="2736432"/>
              <a:ext cx="6451127" cy="987767"/>
            </a:xfrm>
            <a:prstGeom prst="bentConnector3">
              <a:avLst>
                <a:gd name="adj1" fmla="val 99626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a 75"/>
          <p:cNvGrpSpPr/>
          <p:nvPr/>
        </p:nvGrpSpPr>
        <p:grpSpPr>
          <a:xfrm>
            <a:off x="2680303" y="2142892"/>
            <a:ext cx="6722685" cy="2972483"/>
            <a:chOff x="2622193" y="2003966"/>
            <a:chExt cx="6722685" cy="2972483"/>
          </a:xfrm>
        </p:grpSpPr>
        <p:pic>
          <p:nvPicPr>
            <p:cNvPr id="77" name="Obraz 7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78" name="Obraz 77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79" name="Obraz 78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80" name="Obraz 79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81" name="Obraz 80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82" name="Obraz 81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83" name="Obraz 82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6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Obraz 8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85" name="Obraz 8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  <p:pic>
          <p:nvPicPr>
            <p:cNvPr id="86" name="Obraz 85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Obraz 86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7" name="Grupa 116"/>
          <p:cNvGrpSpPr/>
          <p:nvPr/>
        </p:nvGrpSpPr>
        <p:grpSpPr>
          <a:xfrm>
            <a:off x="2669788" y="2550216"/>
            <a:ext cx="6449298" cy="2474846"/>
            <a:chOff x="2669788" y="2550216"/>
            <a:chExt cx="6449298" cy="2474846"/>
          </a:xfrm>
        </p:grpSpPr>
        <p:cxnSp>
          <p:nvCxnSpPr>
            <p:cNvPr id="88" name="Łącznik łamany 87"/>
            <p:cNvCxnSpPr/>
            <p:nvPr/>
          </p:nvCxnSpPr>
          <p:spPr>
            <a:xfrm rot="10800000">
              <a:off x="2696960" y="5012362"/>
              <a:ext cx="6422126" cy="127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łamany 94"/>
            <p:cNvCxnSpPr/>
            <p:nvPr/>
          </p:nvCxnSpPr>
          <p:spPr>
            <a:xfrm rot="5400000">
              <a:off x="2413083" y="3789669"/>
              <a:ext cx="688940" cy="173013"/>
            </a:xfrm>
            <a:prstGeom prst="bentConnector3">
              <a:avLst>
                <a:gd name="adj1" fmla="val 97891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łamany 97"/>
            <p:cNvCxnSpPr/>
            <p:nvPr/>
          </p:nvCxnSpPr>
          <p:spPr>
            <a:xfrm rot="10800000" flipV="1">
              <a:off x="2680305" y="3070750"/>
              <a:ext cx="1321457" cy="1306608"/>
            </a:xfrm>
            <a:prstGeom prst="bentConnector3">
              <a:avLst>
                <a:gd name="adj1" fmla="val 533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łamany 109"/>
            <p:cNvCxnSpPr>
              <a:stCxn id="85" idx="2"/>
            </p:cNvCxnSpPr>
            <p:nvPr/>
          </p:nvCxnSpPr>
          <p:spPr>
            <a:xfrm rot="5400000">
              <a:off x="3349316" y="2469563"/>
              <a:ext cx="1428336" cy="2787392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łamany 113"/>
            <p:cNvCxnSpPr>
              <a:endCxn id="39" idx="3"/>
            </p:cNvCxnSpPr>
            <p:nvPr/>
          </p:nvCxnSpPr>
          <p:spPr>
            <a:xfrm rot="10800000" flipV="1">
              <a:off x="2680303" y="2550216"/>
              <a:ext cx="3698256" cy="2323231"/>
            </a:xfrm>
            <a:prstGeom prst="bentConnector3">
              <a:avLst>
                <a:gd name="adj1" fmla="val -164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a 117"/>
          <p:cNvGrpSpPr/>
          <p:nvPr/>
        </p:nvGrpSpPr>
        <p:grpSpPr>
          <a:xfrm>
            <a:off x="2954067" y="2512018"/>
            <a:ext cx="6298640" cy="2453077"/>
            <a:chOff x="2596046" y="2726051"/>
            <a:chExt cx="6298640" cy="2453077"/>
          </a:xfrm>
        </p:grpSpPr>
        <p:cxnSp>
          <p:nvCxnSpPr>
            <p:cNvPr id="120" name="Łącznik zakrzywiony 119"/>
            <p:cNvCxnSpPr/>
            <p:nvPr/>
          </p:nvCxnSpPr>
          <p:spPr>
            <a:xfrm>
              <a:off x="3768756" y="3108063"/>
              <a:ext cx="1180123" cy="17672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Łącznik zakrzywiony 121"/>
            <p:cNvCxnSpPr/>
            <p:nvPr/>
          </p:nvCxnSpPr>
          <p:spPr>
            <a:xfrm flipV="1">
              <a:off x="5232335" y="2807768"/>
              <a:ext cx="788203" cy="403217"/>
            </a:xfrm>
            <a:prstGeom prst="curvedConnector3">
              <a:avLst>
                <a:gd name="adj1" fmla="val 65551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Łącznik zakrzywiony 134"/>
            <p:cNvCxnSpPr/>
            <p:nvPr/>
          </p:nvCxnSpPr>
          <p:spPr>
            <a:xfrm flipV="1">
              <a:off x="2596046" y="3363124"/>
              <a:ext cx="2503113" cy="272053"/>
            </a:xfrm>
            <a:prstGeom prst="curvedConnector3">
              <a:avLst>
                <a:gd name="adj1" fmla="val 53108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Łącznik zakrzywiony 140"/>
            <p:cNvCxnSpPr>
              <a:endCxn id="84" idx="3"/>
            </p:cNvCxnSpPr>
            <p:nvPr/>
          </p:nvCxnSpPr>
          <p:spPr>
            <a:xfrm flipV="1">
              <a:off x="2596046" y="3134503"/>
              <a:ext cx="872149" cy="40265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Łącznik zakrzywiony 148"/>
            <p:cNvCxnSpPr>
              <a:endCxn id="80" idx="3"/>
            </p:cNvCxnSpPr>
            <p:nvPr/>
          </p:nvCxnSpPr>
          <p:spPr>
            <a:xfrm>
              <a:off x="5166526" y="3313788"/>
              <a:ext cx="3577880" cy="186534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Łącznik zakrzywiony 150"/>
            <p:cNvCxnSpPr>
              <a:endCxn id="80" idx="0"/>
            </p:cNvCxnSpPr>
            <p:nvPr/>
          </p:nvCxnSpPr>
          <p:spPr>
            <a:xfrm>
              <a:off x="6106326" y="2726051"/>
              <a:ext cx="2788360" cy="2302796"/>
            </a:xfrm>
            <a:prstGeom prst="curvedConnector2">
              <a:avLst/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upa 155"/>
          <p:cNvGrpSpPr/>
          <p:nvPr/>
        </p:nvGrpSpPr>
        <p:grpSpPr>
          <a:xfrm>
            <a:off x="3386863" y="2293173"/>
            <a:ext cx="5892641" cy="2654399"/>
            <a:chOff x="3002045" y="2524729"/>
            <a:chExt cx="5892641" cy="2654399"/>
          </a:xfrm>
        </p:grpSpPr>
        <p:cxnSp>
          <p:nvCxnSpPr>
            <p:cNvPr id="157" name="Łącznik zakrzywiony 156"/>
            <p:cNvCxnSpPr>
              <a:endCxn id="83" idx="3"/>
            </p:cNvCxnSpPr>
            <p:nvPr/>
          </p:nvCxnSpPr>
          <p:spPr>
            <a:xfrm flipV="1">
              <a:off x="3019150" y="2524729"/>
              <a:ext cx="2203493" cy="21220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Łącznik zakrzywiony 157"/>
            <p:cNvCxnSpPr/>
            <p:nvPr/>
          </p:nvCxnSpPr>
          <p:spPr>
            <a:xfrm>
              <a:off x="5523205" y="2524731"/>
              <a:ext cx="497333" cy="283039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Łącznik zakrzywiony 160"/>
            <p:cNvCxnSpPr/>
            <p:nvPr/>
          </p:nvCxnSpPr>
          <p:spPr>
            <a:xfrm>
              <a:off x="5633021" y="3017583"/>
              <a:ext cx="3111385" cy="2161545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zakrzywiony 161"/>
            <p:cNvCxnSpPr/>
            <p:nvPr/>
          </p:nvCxnSpPr>
          <p:spPr>
            <a:xfrm>
              <a:off x="6106326" y="2726051"/>
              <a:ext cx="2788360" cy="2302796"/>
            </a:xfrm>
            <a:prstGeom prst="curvedConnector2">
              <a:avLst/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zakrzywiony 163"/>
            <p:cNvCxnSpPr>
              <a:endCxn id="87" idx="3"/>
            </p:cNvCxnSpPr>
            <p:nvPr/>
          </p:nvCxnSpPr>
          <p:spPr>
            <a:xfrm>
              <a:off x="3002045" y="2878410"/>
              <a:ext cx="2344963" cy="4418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27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7675" y="343207"/>
            <a:ext cx="11039502" cy="874712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291568"/>
                </a:solidFill>
              </a:rPr>
              <a:t>PROBLEMS ADDRESED BY ONEDATA PLATFORM</a:t>
            </a:r>
            <a:endParaRPr lang="pl-PL" sz="2800" b="1" dirty="0">
              <a:solidFill>
                <a:srgbClr val="291568"/>
              </a:solidFill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1134289" y="1608602"/>
            <a:ext cx="10009644" cy="490095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Multi-protocol transparent access to data “[</a:t>
            </a:r>
            <a:r>
              <a:rPr lang="is-IS" sz="2400" dirty="0"/>
              <a:t>…] </a:t>
            </a:r>
            <a:r>
              <a:rPr lang="en-GB" sz="2400" dirty="0"/>
              <a:t>but we want POSIX”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Heterogeneity of storage technologies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Replica Management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Easy Data Sharing without Borders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Metadata Management Integrated with Data Management Platform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Flexible authentication and authorization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Easy integration using API with external services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dirty="0"/>
              <a:t>High-throughput data processing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None/>
            </a:pPr>
            <a:r>
              <a:rPr lang="en-GB" sz="2400" b="1" dirty="0"/>
              <a:t>Lock-in data collection available only locally </a:t>
            </a:r>
            <a:r>
              <a:rPr lang="mr-IN" sz="2400" b="1" dirty="0"/>
              <a:t>–</a:t>
            </a:r>
            <a:r>
              <a:rPr lang="en-GB" sz="2400" b="1" dirty="0"/>
              <a:t> now available in multi cloud </a:t>
            </a:r>
            <a:r>
              <a:rPr lang="en-GB" sz="2400" b="1" dirty="0" err="1"/>
              <a:t>hybird</a:t>
            </a:r>
            <a:r>
              <a:rPr lang="en-GB" sz="2400" b="1" dirty="0"/>
              <a:t> environments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539477" y="1708680"/>
            <a:ext cx="411162" cy="412262"/>
          </a:xfrm>
          <a:prstGeom prst="rect">
            <a:avLst/>
          </a:prstGeom>
          <a:solidFill>
            <a:srgbClr val="2513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pl-PL">
              <a:solidFill>
                <a:srgbClr val="FF0000"/>
              </a:solidFill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 bwMode="auto">
          <a:xfrm>
            <a:off x="592627" y="1758179"/>
            <a:ext cx="304865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1pPr>
            <a:lvl2pPr marL="8001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20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2pPr>
            <a:lvl3pPr marL="12001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3pPr>
            <a:lvl4pPr marL="16573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4pPr>
            <a:lvl5pPr marL="21145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14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5133E"/>
              </a:buClr>
              <a:buFont typeface="Arial" charset="0"/>
              <a:buNone/>
            </a:pPr>
            <a:r>
              <a:rPr lang="en-GB" sz="16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39477" y="2199746"/>
            <a:ext cx="411162" cy="412262"/>
          </a:xfrm>
          <a:prstGeom prst="rect">
            <a:avLst/>
          </a:prstGeom>
          <a:solidFill>
            <a:srgbClr val="2513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pl-PL">
              <a:solidFill>
                <a:srgbClr val="FF0000"/>
              </a:solidFill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 bwMode="auto">
          <a:xfrm>
            <a:off x="592627" y="2249246"/>
            <a:ext cx="304865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1pPr>
            <a:lvl2pPr marL="8001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20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2pPr>
            <a:lvl3pPr marL="12001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3pPr>
            <a:lvl4pPr marL="16573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16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4pPr>
            <a:lvl5pPr marL="21145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E92332"/>
              </a:buClr>
              <a:buFont typeface="Arial" charset="0"/>
              <a:buChar char="•"/>
              <a:defRPr kumimoji="1" sz="1400" kern="1200">
                <a:solidFill>
                  <a:schemeClr val="tx1"/>
                </a:solidFill>
                <a:latin typeface="Open Sans"/>
                <a:ea typeface="Arial" charset="0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5133E"/>
              </a:buClr>
              <a:buFont typeface="Arial" charset="0"/>
              <a:buNone/>
            </a:pPr>
            <a:r>
              <a:rPr lang="en-GB" sz="1600" b="1" dirty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533474" y="2659779"/>
            <a:ext cx="411162" cy="412262"/>
            <a:chOff x="505436" y="2559755"/>
            <a:chExt cx="411162" cy="412262"/>
          </a:xfrm>
        </p:grpSpPr>
        <p:sp>
          <p:nvSpPr>
            <p:cNvPr id="25" name="Prostokąt 24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26" name="Symbol zastępczy zawartości 2"/>
            <p:cNvSpPr txBox="1">
              <a:spLocks/>
            </p:cNvSpPr>
            <p:nvPr/>
          </p:nvSpPr>
          <p:spPr bwMode="auto">
            <a:xfrm>
              <a:off x="55858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521624" y="3117550"/>
            <a:ext cx="411162" cy="412262"/>
            <a:chOff x="505436" y="2559755"/>
            <a:chExt cx="411162" cy="412262"/>
          </a:xfrm>
        </p:grpSpPr>
        <p:sp>
          <p:nvSpPr>
            <p:cNvPr id="28" name="Prostokąt 27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29" name="Symbol zastępczy zawartości 2"/>
            <p:cNvSpPr txBox="1">
              <a:spLocks/>
            </p:cNvSpPr>
            <p:nvPr/>
          </p:nvSpPr>
          <p:spPr bwMode="auto">
            <a:xfrm>
              <a:off x="55858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520151" y="3580728"/>
            <a:ext cx="411162" cy="412262"/>
            <a:chOff x="505436" y="2559755"/>
            <a:chExt cx="411162" cy="412262"/>
          </a:xfrm>
        </p:grpSpPr>
        <p:sp>
          <p:nvSpPr>
            <p:cNvPr id="31" name="Prostokąt 30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32" name="Symbol zastępczy zawartości 2"/>
            <p:cNvSpPr txBox="1">
              <a:spLocks/>
            </p:cNvSpPr>
            <p:nvPr/>
          </p:nvSpPr>
          <p:spPr bwMode="auto">
            <a:xfrm>
              <a:off x="55858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523131" y="4046889"/>
            <a:ext cx="411162" cy="412262"/>
            <a:chOff x="505436" y="2559755"/>
            <a:chExt cx="411162" cy="412262"/>
          </a:xfrm>
        </p:grpSpPr>
        <p:sp>
          <p:nvSpPr>
            <p:cNvPr id="34" name="Prostokąt 33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35" name="Symbol zastępczy zawartości 2"/>
            <p:cNvSpPr txBox="1">
              <a:spLocks/>
            </p:cNvSpPr>
            <p:nvPr/>
          </p:nvSpPr>
          <p:spPr bwMode="auto">
            <a:xfrm>
              <a:off x="55858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6</a:t>
              </a: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526958" y="4506784"/>
            <a:ext cx="411162" cy="412262"/>
            <a:chOff x="505436" y="2559755"/>
            <a:chExt cx="411162" cy="412262"/>
          </a:xfrm>
        </p:grpSpPr>
        <p:sp>
          <p:nvSpPr>
            <p:cNvPr id="36" name="Prostokąt 35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37" name="Symbol zastępczy zawartości 2"/>
            <p:cNvSpPr txBox="1">
              <a:spLocks/>
            </p:cNvSpPr>
            <p:nvPr/>
          </p:nvSpPr>
          <p:spPr bwMode="auto">
            <a:xfrm>
              <a:off x="54724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7</a:t>
              </a:r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526958" y="4970170"/>
            <a:ext cx="411162" cy="412262"/>
            <a:chOff x="505436" y="2559755"/>
            <a:chExt cx="411162" cy="412262"/>
          </a:xfrm>
        </p:grpSpPr>
        <p:sp>
          <p:nvSpPr>
            <p:cNvPr id="39" name="Prostokąt 38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40" name="Symbol zastępczy zawartości 2"/>
            <p:cNvSpPr txBox="1">
              <a:spLocks/>
            </p:cNvSpPr>
            <p:nvPr/>
          </p:nvSpPr>
          <p:spPr bwMode="auto">
            <a:xfrm>
              <a:off x="54724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8</a:t>
              </a:r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538246" y="5440108"/>
            <a:ext cx="411162" cy="412262"/>
            <a:chOff x="505436" y="2559755"/>
            <a:chExt cx="411162" cy="412262"/>
          </a:xfrm>
        </p:grpSpPr>
        <p:sp>
          <p:nvSpPr>
            <p:cNvPr id="42" name="Prostokąt 41"/>
            <p:cNvSpPr/>
            <p:nvPr/>
          </p:nvSpPr>
          <p:spPr>
            <a:xfrm>
              <a:off x="505436" y="2559755"/>
              <a:ext cx="411162" cy="412262"/>
            </a:xfrm>
            <a:prstGeom prst="rect">
              <a:avLst/>
            </a:prstGeom>
            <a:solidFill>
              <a:srgbClr val="2513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pl-PL">
                <a:solidFill>
                  <a:srgbClr val="FF0000"/>
                </a:solidFill>
              </a:endParaRPr>
            </a:p>
          </p:txBody>
        </p:sp>
        <p:sp>
          <p:nvSpPr>
            <p:cNvPr id="43" name="Symbol zastępczy zawartości 2"/>
            <p:cNvSpPr txBox="1">
              <a:spLocks/>
            </p:cNvSpPr>
            <p:nvPr/>
          </p:nvSpPr>
          <p:spPr bwMode="auto">
            <a:xfrm>
              <a:off x="547246" y="2609255"/>
              <a:ext cx="304865" cy="31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1pPr>
              <a:lvl2pPr marL="8001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20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2pPr>
              <a:lvl3pPr marL="12001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3pPr>
              <a:lvl4pPr marL="16573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6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4pPr>
              <a:lvl5pPr marL="21145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E92332"/>
                </a:buClr>
                <a:buFont typeface="Arial" charset="0"/>
                <a:buChar char="•"/>
                <a:defRPr kumimoji="1" sz="1400" kern="1200">
                  <a:solidFill>
                    <a:schemeClr val="tx1"/>
                  </a:solidFill>
                  <a:latin typeface="Open Sans"/>
                  <a:ea typeface="Arial" charset="0"/>
                  <a:cs typeface="Open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25133E"/>
                </a:buClr>
                <a:buFont typeface="Arial" charset="0"/>
                <a:buNone/>
              </a:pPr>
              <a:r>
                <a:rPr lang="en-GB" sz="1600" b="1" dirty="0">
                  <a:solidFill>
                    <a:srgbClr val="FFFFFF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51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6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15291" y="4336907"/>
            <a:ext cx="7981950" cy="874712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291568"/>
                </a:solidFill>
              </a:rPr>
              <a:t>EGI DATAHUB</a:t>
            </a:r>
            <a:endParaRPr lang="pl-PL" sz="2800" b="1" dirty="0">
              <a:solidFill>
                <a:srgbClr val="2915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8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EGI DATAHUB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23229" y="1997296"/>
            <a:ext cx="11230323" cy="4128542"/>
          </a:xfrm>
        </p:spPr>
        <p:txBody>
          <a:bodyPr/>
          <a:lstStyle/>
          <a:p>
            <a:r>
              <a:rPr lang="en-US" sz="2400" dirty="0"/>
              <a:t>Service deployed in EGI </a:t>
            </a:r>
            <a:r>
              <a:rPr lang="en-US" sz="2400" dirty="0" err="1"/>
              <a:t>FedCloud</a:t>
            </a:r>
            <a:r>
              <a:rPr lang="en-US" sz="2400" dirty="0"/>
              <a:t> based on </a:t>
            </a:r>
            <a:r>
              <a:rPr lang="en-US" sz="2400" dirty="0" err="1"/>
              <a:t>Onedata</a:t>
            </a:r>
            <a:r>
              <a:rPr lang="en-US" sz="2400" dirty="0"/>
              <a:t> technology</a:t>
            </a:r>
          </a:p>
          <a:p>
            <a:r>
              <a:rPr lang="en-US" sz="2400" dirty="0"/>
              <a:t>Unified access to </a:t>
            </a:r>
            <a:r>
              <a:rPr lang="en-US" sz="2400" i="1" dirty="0"/>
              <a:t>reference</a:t>
            </a:r>
            <a:r>
              <a:rPr lang="en-US" sz="2400" dirty="0"/>
              <a:t> scientific data of public interest. </a:t>
            </a:r>
          </a:p>
          <a:p>
            <a:r>
              <a:rPr lang="en-US" sz="2400" dirty="0"/>
              <a:t>Distributed platform for managing replicas of publicly available data collection available on EGI Infrastructure</a:t>
            </a:r>
          </a:p>
          <a:p>
            <a:r>
              <a:rPr lang="en-US" sz="2400" dirty="0"/>
              <a:t>Redirectors for persistent shares </a:t>
            </a:r>
          </a:p>
        </p:txBody>
      </p:sp>
    </p:spTree>
    <p:extLst>
      <p:ext uri="{BB962C8B-B14F-4D97-AF65-F5344CB8AC3E}">
        <p14:creationId xmlns:p14="http://schemas.microsoft.com/office/powerpoint/2010/main" val="15059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447675" y="280670"/>
            <a:ext cx="7981950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0B3A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GB" sz="2800" dirty="0">
                <a:solidFill>
                  <a:srgbClr val="291568"/>
                </a:solidFill>
              </a:rPr>
              <a:t>CURRENT LANDSCAPE</a:t>
            </a:r>
            <a:endParaRPr lang="pl-PL" sz="2800" dirty="0">
              <a:solidFill>
                <a:srgbClr val="291568"/>
              </a:solidFill>
            </a:endParaRPr>
          </a:p>
        </p:txBody>
      </p:sp>
      <p:pic>
        <p:nvPicPr>
          <p:cNvPr id="7" name="Obraz 6" descr="cloud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3573016"/>
            <a:ext cx="864096" cy="519069"/>
          </a:xfrm>
          <a:prstGeom prst="rect">
            <a:avLst/>
          </a:prstGeom>
        </p:spPr>
      </p:pic>
      <p:pic>
        <p:nvPicPr>
          <p:cNvPr id="11" name="Obraz 10" descr="web2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2244795" cy="1440160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627784" y="5085184"/>
            <a:ext cx="2376264" cy="1521460"/>
            <a:chOff x="323528" y="4293096"/>
            <a:chExt cx="2376264" cy="1521460"/>
          </a:xfrm>
          <a:effectLst/>
        </p:grpSpPr>
        <p:sp>
          <p:nvSpPr>
            <p:cNvPr id="14" name="Prostokąt 13"/>
            <p:cNvSpPr/>
            <p:nvPr/>
          </p:nvSpPr>
          <p:spPr>
            <a:xfrm>
              <a:off x="323528" y="4293096"/>
              <a:ext cx="2376264" cy="136815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PoleTekstowe 14"/>
            <p:cNvSpPr txBox="1"/>
            <p:nvPr/>
          </p:nvSpPr>
          <p:spPr>
            <a:xfrm>
              <a:off x="395536" y="5445224"/>
              <a:ext cx="2232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EGI Resource Centres</a:t>
              </a: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5292080" y="5085184"/>
            <a:ext cx="3024336" cy="1521460"/>
            <a:chOff x="3347864" y="4293096"/>
            <a:chExt cx="3024336" cy="1521460"/>
          </a:xfrm>
          <a:effectLst/>
        </p:grpSpPr>
        <p:sp>
          <p:nvSpPr>
            <p:cNvPr id="17" name="Prostokąt 16"/>
            <p:cNvSpPr/>
            <p:nvPr/>
          </p:nvSpPr>
          <p:spPr>
            <a:xfrm>
              <a:off x="3347864" y="4293096"/>
              <a:ext cx="3024336" cy="136815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PoleTekstowe 17"/>
            <p:cNvSpPr txBox="1"/>
            <p:nvPr/>
          </p:nvSpPr>
          <p:spPr>
            <a:xfrm>
              <a:off x="3707904" y="5445224"/>
              <a:ext cx="2232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EGI Resource Centres</a:t>
              </a: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8676456" y="5085184"/>
            <a:ext cx="2376264" cy="1521460"/>
            <a:chOff x="6372200" y="4293096"/>
            <a:chExt cx="2376264" cy="1521460"/>
          </a:xfrm>
          <a:effectLst/>
        </p:grpSpPr>
        <p:sp>
          <p:nvSpPr>
            <p:cNvPr id="20" name="Prostokąt 19"/>
            <p:cNvSpPr/>
            <p:nvPr/>
          </p:nvSpPr>
          <p:spPr>
            <a:xfrm>
              <a:off x="6372200" y="4293096"/>
              <a:ext cx="2376264" cy="136815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oleTekstowe 20"/>
            <p:cNvSpPr txBox="1"/>
            <p:nvPr/>
          </p:nvSpPr>
          <p:spPr>
            <a:xfrm>
              <a:off x="6516216" y="5445224"/>
              <a:ext cx="20882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Private Resources</a:t>
              </a:r>
            </a:p>
          </p:txBody>
        </p:sp>
      </p:grpSp>
      <p:sp>
        <p:nvSpPr>
          <p:cNvPr id="22" name="PoleTekstowe 21"/>
          <p:cNvSpPr txBox="1"/>
          <p:nvPr/>
        </p:nvSpPr>
        <p:spPr>
          <a:xfrm>
            <a:off x="3995936" y="213285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Public Data </a:t>
            </a:r>
          </a:p>
          <a:p>
            <a:pPr algn="ctr"/>
            <a:r>
              <a:rPr lang="en-GB" sz="1400" dirty="0"/>
              <a:t>Repository X</a:t>
            </a:r>
          </a:p>
        </p:txBody>
      </p:sp>
      <p:sp>
        <p:nvSpPr>
          <p:cNvPr id="23" name="PoleTekstowe 22"/>
          <p:cNvSpPr txBox="1"/>
          <p:nvPr/>
        </p:nvSpPr>
        <p:spPr>
          <a:xfrm>
            <a:off x="6444208" y="220486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Public Data</a:t>
            </a:r>
          </a:p>
          <a:p>
            <a:pPr algn="ctr"/>
            <a:r>
              <a:rPr lang="en-GB" sz="1400" dirty="0"/>
              <a:t>Repository Y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7956376" y="3140968"/>
            <a:ext cx="3024336" cy="1593468"/>
            <a:chOff x="3347864" y="4293096"/>
            <a:chExt cx="3024336" cy="1521460"/>
          </a:xfrm>
          <a:effectLst/>
        </p:grpSpPr>
        <p:sp>
          <p:nvSpPr>
            <p:cNvPr id="25" name="Prostokąt 24"/>
            <p:cNvSpPr/>
            <p:nvPr/>
          </p:nvSpPr>
          <p:spPr>
            <a:xfrm>
              <a:off x="3347864" y="4293096"/>
              <a:ext cx="3024336" cy="136815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PoleTekstowe 25"/>
            <p:cNvSpPr txBox="1"/>
            <p:nvPr/>
          </p:nvSpPr>
          <p:spPr>
            <a:xfrm>
              <a:off x="3707904" y="5445224"/>
              <a:ext cx="2232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Public Clouds</a:t>
              </a:r>
            </a:p>
          </p:txBody>
        </p:sp>
        <p:sp>
          <p:nvSpPr>
            <p:cNvPr id="27" name="PoleTekstowe 26"/>
            <p:cNvSpPr txBox="1"/>
            <p:nvPr/>
          </p:nvSpPr>
          <p:spPr>
            <a:xfrm>
              <a:off x="3491880" y="5002724"/>
              <a:ext cx="5760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S3</a:t>
              </a:r>
            </a:p>
          </p:txBody>
        </p:sp>
      </p:grpSp>
      <p:sp>
        <p:nvSpPr>
          <p:cNvPr id="28" name="PoleTekstowe 27"/>
          <p:cNvSpPr txBox="1"/>
          <p:nvPr/>
        </p:nvSpPr>
        <p:spPr>
          <a:xfrm>
            <a:off x="10188624" y="407707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Prostokąt 28"/>
          <p:cNvSpPr/>
          <p:nvPr/>
        </p:nvSpPr>
        <p:spPr>
          <a:xfrm>
            <a:off x="9036496" y="3645024"/>
            <a:ext cx="648072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AWS</a:t>
            </a:r>
          </a:p>
        </p:txBody>
      </p:sp>
      <p:sp>
        <p:nvSpPr>
          <p:cNvPr id="30" name="PoleTekstowe 29"/>
          <p:cNvSpPr txBox="1"/>
          <p:nvPr/>
        </p:nvSpPr>
        <p:spPr>
          <a:xfrm>
            <a:off x="9828584" y="38610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Existing Replica</a:t>
            </a:r>
          </a:p>
        </p:txBody>
      </p:sp>
      <p:cxnSp>
        <p:nvCxnSpPr>
          <p:cNvPr id="31" name="Łącznik prosty ze strzałką 30"/>
          <p:cNvCxnSpPr/>
          <p:nvPr/>
        </p:nvCxnSpPr>
        <p:spPr>
          <a:xfrm flipV="1">
            <a:off x="3491880" y="2132856"/>
            <a:ext cx="864096" cy="864096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flipV="1">
            <a:off x="5868144" y="2276872"/>
            <a:ext cx="720080" cy="792088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7596336" y="1988840"/>
            <a:ext cx="2376264" cy="136815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rostokąt 33"/>
          <p:cNvSpPr/>
          <p:nvPr/>
        </p:nvSpPr>
        <p:spPr>
          <a:xfrm>
            <a:off x="2814077" y="3501008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Community Specific Data Discovery</a:t>
            </a:r>
          </a:p>
        </p:txBody>
      </p:sp>
      <p:pic>
        <p:nvPicPr>
          <p:cNvPr id="35" name="Obraz 34" descr="web2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40968"/>
            <a:ext cx="2244795" cy="1440160"/>
          </a:xfrm>
          <a:prstGeom prst="rect">
            <a:avLst/>
          </a:prstGeom>
        </p:spPr>
      </p:pic>
      <p:sp>
        <p:nvSpPr>
          <p:cNvPr id="36" name="Prostokąt 35"/>
          <p:cNvSpPr/>
          <p:nvPr/>
        </p:nvSpPr>
        <p:spPr>
          <a:xfrm>
            <a:off x="5613019" y="3501008"/>
            <a:ext cx="1602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Community Specific Data Discovery</a:t>
            </a:r>
          </a:p>
        </p:txBody>
      </p:sp>
      <p:pic>
        <p:nvPicPr>
          <p:cNvPr id="37" name="Obraz 36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782975" cy="897260"/>
          </a:xfrm>
          <a:prstGeom prst="rect">
            <a:avLst/>
          </a:prstGeom>
        </p:spPr>
      </p:pic>
      <p:pic>
        <p:nvPicPr>
          <p:cNvPr id="38" name="Obraz 37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68760"/>
            <a:ext cx="782975" cy="897260"/>
          </a:xfrm>
          <a:prstGeom prst="rect">
            <a:avLst/>
          </a:prstGeom>
        </p:spPr>
      </p:pic>
      <p:pic>
        <p:nvPicPr>
          <p:cNvPr id="39" name="Obraz 38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356992"/>
            <a:ext cx="439854" cy="504056"/>
          </a:xfrm>
          <a:prstGeom prst="rect">
            <a:avLst/>
          </a:prstGeom>
        </p:spPr>
      </p:pic>
      <p:pic>
        <p:nvPicPr>
          <p:cNvPr id="40" name="Obraz 39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3356992"/>
            <a:ext cx="439854" cy="504056"/>
          </a:xfrm>
          <a:prstGeom prst="rect">
            <a:avLst/>
          </a:prstGeom>
        </p:spPr>
      </p:pic>
      <p:sp>
        <p:nvSpPr>
          <p:cNvPr id="41" name="PoleTekstowe 40"/>
          <p:cNvSpPr txBox="1"/>
          <p:nvPr/>
        </p:nvSpPr>
        <p:spPr>
          <a:xfrm>
            <a:off x="2771800" y="5866820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LUSTRE</a:t>
            </a:r>
          </a:p>
        </p:txBody>
      </p:sp>
      <p:pic>
        <p:nvPicPr>
          <p:cNvPr id="42" name="Obraz 41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373216"/>
            <a:ext cx="439854" cy="504056"/>
          </a:xfrm>
          <a:prstGeom prst="rect">
            <a:avLst/>
          </a:prstGeom>
        </p:spPr>
      </p:pic>
      <p:sp>
        <p:nvSpPr>
          <p:cNvPr id="43" name="PoleTekstowe 42"/>
          <p:cNvSpPr txBox="1"/>
          <p:nvPr/>
        </p:nvSpPr>
        <p:spPr>
          <a:xfrm>
            <a:off x="5508104" y="586682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S3</a:t>
            </a:r>
          </a:p>
        </p:txBody>
      </p:sp>
      <p:pic>
        <p:nvPicPr>
          <p:cNvPr id="44" name="Obraz 43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373216"/>
            <a:ext cx="439854" cy="504056"/>
          </a:xfrm>
          <a:prstGeom prst="rect">
            <a:avLst/>
          </a:prstGeom>
        </p:spPr>
      </p:pic>
      <p:sp>
        <p:nvSpPr>
          <p:cNvPr id="45" name="PoleTekstowe 44"/>
          <p:cNvSpPr txBox="1"/>
          <p:nvPr/>
        </p:nvSpPr>
        <p:spPr>
          <a:xfrm>
            <a:off x="7524328" y="586682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/>
              <a:t>Ceph</a:t>
            </a:r>
            <a:endParaRPr lang="en-GB" sz="1200" dirty="0"/>
          </a:p>
        </p:txBody>
      </p:sp>
      <p:pic>
        <p:nvPicPr>
          <p:cNvPr id="46" name="Obraz 45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373216"/>
            <a:ext cx="439854" cy="504056"/>
          </a:xfrm>
          <a:prstGeom prst="rect">
            <a:avLst/>
          </a:prstGeom>
        </p:spPr>
      </p:pic>
      <p:sp>
        <p:nvSpPr>
          <p:cNvPr id="47" name="PoleTekstowe 46"/>
          <p:cNvSpPr txBox="1"/>
          <p:nvPr/>
        </p:nvSpPr>
        <p:spPr>
          <a:xfrm>
            <a:off x="10188624" y="586682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NFS</a:t>
            </a:r>
          </a:p>
        </p:txBody>
      </p:sp>
      <p:pic>
        <p:nvPicPr>
          <p:cNvPr id="48" name="Obraz 47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32" y="5373216"/>
            <a:ext cx="439854" cy="504056"/>
          </a:xfrm>
          <a:prstGeom prst="rect">
            <a:avLst/>
          </a:prstGeom>
        </p:spPr>
      </p:pic>
      <p:pic>
        <p:nvPicPr>
          <p:cNvPr id="49" name="Obraz 48" descr="cloud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5445224"/>
            <a:ext cx="1078848" cy="64807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8820472" y="5559623"/>
            <a:ext cx="13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err="1">
                <a:solidFill>
                  <a:srgbClr val="FFFFFF"/>
                </a:solidFill>
              </a:rPr>
              <a:t>Private</a:t>
            </a:r>
            <a:r>
              <a:rPr lang="pl-PL" sz="12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pl-PL" sz="1200" dirty="0" err="1">
                <a:solidFill>
                  <a:srgbClr val="FFFFFF"/>
                </a:solidFill>
              </a:rPr>
              <a:t>Comp</a:t>
            </a:r>
            <a:r>
              <a:rPr lang="pl-PL" sz="1200" dirty="0">
                <a:solidFill>
                  <a:srgbClr val="FFFFFF"/>
                </a:solidFill>
              </a:rPr>
              <a:t>. </a:t>
            </a:r>
            <a:r>
              <a:rPr lang="pl-PL" sz="1200" dirty="0" err="1">
                <a:solidFill>
                  <a:srgbClr val="FFFFFF"/>
                </a:solidFill>
              </a:rPr>
              <a:t>Cloud</a:t>
            </a:r>
            <a:endParaRPr lang="pl-PL" sz="1200" dirty="0">
              <a:solidFill>
                <a:srgbClr val="FFFFFF"/>
              </a:solidFill>
            </a:endParaRPr>
          </a:p>
        </p:txBody>
      </p:sp>
      <p:pic>
        <p:nvPicPr>
          <p:cNvPr id="51" name="Obraz 50" descr="cloud_egi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445224"/>
            <a:ext cx="1078849" cy="648072"/>
          </a:xfrm>
          <a:prstGeom prst="rect">
            <a:avLst/>
          </a:prstGeom>
        </p:spPr>
      </p:pic>
      <p:pic>
        <p:nvPicPr>
          <p:cNvPr id="52" name="Obraz 51" descr="cloud_egi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445224"/>
            <a:ext cx="1078849" cy="648072"/>
          </a:xfrm>
          <a:prstGeom prst="rect">
            <a:avLst/>
          </a:prstGeom>
        </p:spPr>
      </p:pic>
      <p:sp>
        <p:nvSpPr>
          <p:cNvPr id="53" name="PoleTekstowe 52"/>
          <p:cNvSpPr txBox="1"/>
          <p:nvPr/>
        </p:nvSpPr>
        <p:spPr>
          <a:xfrm>
            <a:off x="447675" y="22437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Private Data </a:t>
            </a:r>
          </a:p>
          <a:p>
            <a:pPr algn="ctr"/>
            <a:r>
              <a:rPr lang="en-GB" sz="1400" dirty="0"/>
              <a:t>Repository A</a:t>
            </a:r>
          </a:p>
        </p:txBody>
      </p:sp>
      <p:pic>
        <p:nvPicPr>
          <p:cNvPr id="54" name="Obraz 53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31" y="1379612"/>
            <a:ext cx="782975" cy="897260"/>
          </a:xfrm>
          <a:prstGeom prst="rect">
            <a:avLst/>
          </a:prstGeom>
        </p:spPr>
      </p:pic>
      <p:sp>
        <p:nvSpPr>
          <p:cNvPr id="55" name="PoleTekstowe 54"/>
          <p:cNvSpPr txBox="1"/>
          <p:nvPr/>
        </p:nvSpPr>
        <p:spPr>
          <a:xfrm>
            <a:off x="1850007" y="224370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Private Data </a:t>
            </a:r>
          </a:p>
          <a:p>
            <a:pPr algn="ctr"/>
            <a:r>
              <a:rPr lang="en-GB" sz="1400" dirty="0"/>
              <a:t>Repository B</a:t>
            </a:r>
          </a:p>
        </p:txBody>
      </p:sp>
      <p:pic>
        <p:nvPicPr>
          <p:cNvPr id="56" name="Obraz 55" descr="storyge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3" y="1379612"/>
            <a:ext cx="782975" cy="8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447675" y="280670"/>
            <a:ext cx="7981950" cy="87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0B3A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GB" sz="2800" dirty="0">
                <a:solidFill>
                  <a:srgbClr val="291568"/>
                </a:solidFill>
              </a:rPr>
              <a:t>THE LANDSCAPE CHANGED BY DATAHUB</a:t>
            </a:r>
            <a:endParaRPr lang="pl-PL" sz="2800" dirty="0">
              <a:solidFill>
                <a:srgbClr val="291568"/>
              </a:solidFill>
            </a:endParaRPr>
          </a:p>
        </p:txBody>
      </p:sp>
      <p:pic>
        <p:nvPicPr>
          <p:cNvPr id="53" name="Obraz 52" descr="Ensamble DaaS Layered Deployme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/>
          <a:stretch/>
        </p:blipFill>
        <p:spPr>
          <a:xfrm>
            <a:off x="1976308" y="1835770"/>
            <a:ext cx="9177635" cy="3681462"/>
          </a:xfrm>
          <a:prstGeom prst="rect">
            <a:avLst/>
          </a:prstGeom>
        </p:spPr>
      </p:pic>
      <p:pic>
        <p:nvPicPr>
          <p:cNvPr id="54" name="Obraz 53" descr="Ensamble DaaS Layered Deployme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65"/>
          <a:stretch/>
        </p:blipFill>
        <p:spPr>
          <a:xfrm>
            <a:off x="561565" y="1778000"/>
            <a:ext cx="1034945" cy="37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4387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24394</TotalTime>
  <Words>1175</Words>
  <Application>Microsoft Macintosh PowerPoint</Application>
  <PresentationFormat>Custom</PresentationFormat>
  <Paragraphs>264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</vt:lpstr>
      <vt:lpstr>Myriad Pro</vt:lpstr>
      <vt:lpstr>Open Sans</vt:lpstr>
      <vt:lpstr>Motyw pakietu Office</vt:lpstr>
      <vt:lpstr>PowerPoint Presentation</vt:lpstr>
      <vt:lpstr>ONEDATA</vt:lpstr>
      <vt:lpstr>WHO WE ARE?</vt:lpstr>
      <vt:lpstr>PowerPoint Presentation</vt:lpstr>
      <vt:lpstr>PROBLEMS ADDRESED BY ONEDATA PLATFORM</vt:lpstr>
      <vt:lpstr>EGI DATAHUB</vt:lpstr>
      <vt:lpstr>EGI DATAHUB</vt:lpstr>
      <vt:lpstr>PowerPoint Presentation</vt:lpstr>
      <vt:lpstr>PowerPoint Presentation</vt:lpstr>
      <vt:lpstr>ONEDATA SYSTEM ARCHITECTURE</vt:lpstr>
      <vt:lpstr>LIVE DEMO DATAHUB IN ACTION</vt:lpstr>
      <vt:lpstr>JUPITER INTEGRATION</vt:lpstr>
      <vt:lpstr>fs-onedatafs - Direct access to Onedata virtual filesystem from Python</vt:lpstr>
      <vt:lpstr>fs-onedatafs - direct access to Onedata virtual filesystem from Python</vt:lpstr>
      <vt:lpstr>PyFilesystem</vt:lpstr>
      <vt:lpstr>fs-onedatafs - direct access to Onedata virtual filesystem from Python</vt:lpstr>
      <vt:lpstr>Jupyter Notebook integration</vt:lpstr>
      <vt:lpstr>Jupyter Notebook integration</vt:lpstr>
      <vt:lpstr>Jupyter Notebook integration</vt:lpstr>
      <vt:lpstr>FAIR - FINDABLE</vt:lpstr>
      <vt:lpstr>ECRIN Use Case Architecture </vt:lpstr>
      <vt:lpstr>Architecture </vt:lpstr>
      <vt:lpstr>FAIR - ACCESSIBLE</vt:lpstr>
      <vt:lpstr>[…] BUT WE WANT POSIX</vt:lpstr>
      <vt:lpstr>Replicas Management SIMPLIFIED</vt:lpstr>
      <vt:lpstr>ELASTIC AND FLEXIBLE TRANSFERS</vt:lpstr>
      <vt:lpstr>authentication and authorization</vt:lpstr>
      <vt:lpstr>FAIR - INTEROPERABLE</vt:lpstr>
      <vt:lpstr>ADVANCED METADATA SUPPORT</vt:lpstr>
      <vt:lpstr>DOI REGISTRATION</vt:lpstr>
      <vt:lpstr>SUMMARY</vt:lpstr>
      <vt:lpstr>ONEDATA UNIFIED DATA  MANAGEMENT SERVICE</vt:lpstr>
      <vt:lpstr>PowerPoint Presentation</vt:lpstr>
    </vt:vector>
  </TitlesOfParts>
  <Company>Mobibeam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Salawa</dc:creator>
  <cp:lastModifiedBy>Luksz Dutka</cp:lastModifiedBy>
  <cp:revision>829</cp:revision>
  <dcterms:created xsi:type="dcterms:W3CDTF">2016-04-04T10:13:49Z</dcterms:created>
  <dcterms:modified xsi:type="dcterms:W3CDTF">2019-04-19T08:26:47Z</dcterms:modified>
</cp:coreProperties>
</file>