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256" r:id="rId2"/>
    <p:sldId id="270" r:id="rId3"/>
    <p:sldId id="271" r:id="rId4"/>
    <p:sldId id="278" r:id="rId5"/>
    <p:sldId id="272" r:id="rId6"/>
    <p:sldId id="280" r:id="rId7"/>
    <p:sldId id="281" r:id="rId8"/>
    <p:sldId id="282" r:id="rId9"/>
    <p:sldId id="273" r:id="rId10"/>
    <p:sldId id="274" r:id="rId11"/>
    <p:sldId id="279" r:id="rId12"/>
    <p:sldId id="275" r:id="rId13"/>
    <p:sldId id="276" r:id="rId14"/>
    <p:sldId id="269" r:id="rId15"/>
    <p:sldId id="266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0C9"/>
    <a:srgbClr val="75A4D9"/>
    <a:srgbClr val="12A4DE"/>
    <a:srgbClr val="1C3046"/>
    <a:srgbClr val="B5892D"/>
    <a:srgbClr val="75A5D8"/>
    <a:srgbClr val="E2E4EA"/>
    <a:srgbClr val="1D2F45"/>
    <a:srgbClr val="2D4E77"/>
    <a:srgbClr val="57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/>
    <p:restoredTop sz="95529" autoAdjust="0"/>
  </p:normalViewPr>
  <p:slideViewPr>
    <p:cSldViewPr>
      <p:cViewPr varScale="1">
        <p:scale>
          <a:sx n="60" d="100"/>
          <a:sy n="60" d="100"/>
        </p:scale>
        <p:origin x="169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12/07/2019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media.readthedocs.org/media/pdf/cream-guide/latest/cream-guide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m-guide.readthedocs.io/en/latest/User_Guide.html" TargetMode="External"/><Relationship Id="rId4" Type="http://schemas.openxmlformats.org/officeDocument/2006/relationships/hyperlink" Target="https://agenda.ct.infn.it/event/895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439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linkClick r:id="rId3"/>
            </a:endParaRPr>
          </a:p>
          <a:p>
            <a:r>
              <a:rPr lang="en-GB" dirty="0">
                <a:hlinkClick r:id="rId4"/>
              </a:rPr>
              <a:t>https://agenda.ct.infn.it/event/895/</a:t>
            </a:r>
            <a:endParaRPr lang="en-GB" dirty="0"/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https://buildmedia.readthedocs.org/media/pdf/cream-guide/latest/cream-guide.pdf</a:t>
            </a:r>
            <a:endParaRPr lang="en-GB" dirty="0"/>
          </a:p>
          <a:p>
            <a:endParaRPr lang="en-GB" dirty="0">
              <a:hlinkClick r:id="rId5"/>
            </a:endParaRPr>
          </a:p>
          <a:p>
            <a:r>
              <a:rPr lang="en-GB" dirty="0">
                <a:hlinkClick r:id="rId5"/>
              </a:rPr>
              <a:t>https://cream-guide.readthedocs.io/en/latest/User_Guide.html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597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80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80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91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12-Jul-19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12-Jul-19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12-Jul-19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12-Jul-19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12-Jul-19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1319845F-1E54-2745-8B1A-D63A20E619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A085F82-CD25-8A4D-8A2C-FFC5CB539BB8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262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_Pay-for-Use_PoC:Service/Price_Over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i.eu/wp-content/uploads/2017/08/EGI_Use_Cases.pdf" TargetMode="External"/><Relationship Id="rId5" Type="http://schemas.openxmlformats.org/officeDocument/2006/relationships/hyperlink" Target="https://www.egi.eu/wp-content/uploads/2017/11/EGI-RIs.pdf" TargetMode="Externa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use-cases/research-stories/studying-the-atmospheric-composition-in-bulgaria-and-its-capital-sofia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egi.eu/use-cases/research-stories/green-metha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i.eu/use-cases/research-stories/coal-heaps/" TargetMode="External"/><Relationship Id="rId5" Type="http://schemas.openxmlformats.org/officeDocument/2006/relationships/hyperlink" Target="https://www.egi.eu/use-cases/research-stories/self-fertilization/" TargetMode="External"/><Relationship Id="rId4" Type="http://schemas.openxmlformats.org/officeDocument/2006/relationships/hyperlink" Target="https://www.egi.eu/use-cases/research-stories/satellite-observations-help-to-monitor-air-quality-in-chin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rac.egi.eu/DIRAC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ugrid.org/documents/arc-ui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rac.readthedocs.io/en/latest/AdministratorGuide/Systems/WorkloadManagement/" TargetMode="External"/><Relationship Id="rId4" Type="http://schemas.openxmlformats.org/officeDocument/2006/relationships/hyperlink" Target="https://opensciencegrid.org/docs/compute-element/install-htcondor-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C573EE-843B-E046-8572-EB8AD67C71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03350" y="2852738"/>
            <a:ext cx="6192838" cy="57626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EGI High-Throughput Compute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435E4-1A10-4024-B806-E79C91A35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1716027" cy="19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options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50257"/>
            <a:ext cx="8784976" cy="485500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Service Options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Base High-Throughput Compute: 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It allows the execution of large numbers of independent or loosely coupled computing tasks. Limited parallel and multi-thread computing can be supported as well.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MPI High-Throughput Compute: 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It allows parallel computing, with support of MPI protocol and libraries.</a:t>
            </a:r>
          </a:p>
        </p:txBody>
      </p:sp>
    </p:spTree>
    <p:extLst>
      <p:ext uri="{BB962C8B-B14F-4D97-AF65-F5344CB8AC3E}">
        <p14:creationId xmlns:p14="http://schemas.microsoft.com/office/powerpoint/2010/main" val="398829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attributes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50257"/>
            <a:ext cx="8784976" cy="485500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Service attributes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Number of CPU Hours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Guaranteed Number of CPU cores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Amount of RAM per CPU core (GB)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Parallelism (Threads)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Access type: Opportunistic or Reserved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Start of service (date) and duration (days)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Other Technical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0834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92019-0131-4B8A-94A3-B134D7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ED17-D029-407B-A4F5-92A4625B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EGI </a:t>
            </a:r>
            <a:r>
              <a:rPr lang="en-US" dirty="0" err="1">
                <a:solidFill>
                  <a:schemeClr val="tx1"/>
                </a:solidFill>
              </a:rPr>
              <a:t>AuP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hlinkClick r:id="rId2"/>
              </a:rPr>
              <a:t>https://documents.egi.eu/document/2623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Further VO-level </a:t>
            </a:r>
            <a:r>
              <a:rPr lang="en-US" dirty="0" err="1">
                <a:solidFill>
                  <a:schemeClr val="tx1"/>
                </a:solidFill>
              </a:rPr>
              <a:t>AuPs</a:t>
            </a:r>
            <a:r>
              <a:rPr lang="en-US" dirty="0">
                <a:solidFill>
                  <a:schemeClr val="tx1"/>
                </a:solidFill>
              </a:rPr>
              <a:t> may also apply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6E35-093A-4856-BE55-B26E6BB5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62B9-A16C-4423-AD02-0A3CD566F82A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69AFD-F709-411D-83E5-EF09E55CF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Acceptable Usage Policy</a:t>
            </a:r>
          </a:p>
        </p:txBody>
      </p:sp>
    </p:spTree>
    <p:extLst>
      <p:ext uri="{BB962C8B-B14F-4D97-AF65-F5344CB8AC3E}">
        <p14:creationId xmlns:p14="http://schemas.microsoft.com/office/powerpoint/2010/main" val="336759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0ABE8-A8D1-4D9A-9412-68E3AD5F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D0536-AA88-4524-856E-E7237E18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Access policies: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Policy-based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Market-drive</a:t>
            </a:r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Payment model: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Sponsored use for policy-based access (free for a certain quota)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Pay-as-you-go for market-driven access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Prices available at: </a:t>
            </a:r>
            <a:r>
              <a:rPr lang="en-US">
                <a:solidFill>
                  <a:schemeClr val="tx1"/>
                </a:solidFill>
                <a:hlinkClick r:id="rId3"/>
              </a:rPr>
              <a:t>https://wiki.egi.eu/wiki/EGI_Pay-for-Use_PoC:Service/Price_Overview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EC7C-11B8-4D66-9403-29DFD5EC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5F9-6551-4025-A4D5-1BC004B2F8D4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2C8F1-6DE9-462B-A133-E29E7A091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1677" y="260489"/>
            <a:ext cx="6232323" cy="864081"/>
          </a:xfrm>
        </p:spPr>
        <p:txBody>
          <a:bodyPr>
            <a:noAutofit/>
          </a:bodyPr>
          <a:lstStyle/>
          <a:p>
            <a:r>
              <a:rPr lang="en-US" dirty="0"/>
              <a:t>Access policies and Funding models</a:t>
            </a:r>
          </a:p>
        </p:txBody>
      </p:sp>
    </p:spTree>
    <p:extLst>
      <p:ext uri="{BB962C8B-B14F-4D97-AF65-F5344CB8AC3E}">
        <p14:creationId xmlns:p14="http://schemas.microsoft.com/office/powerpoint/2010/main" val="149113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08280-F140-4C65-A63F-49BB25A7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20CB-78E0-4B7C-BEB7-AA2F00CD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9D87-00B9-4363-BACA-B0AF00D94061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6A5EC-6BB3-4D60-8CF8-464655329C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HTC use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CCEA4-4DCA-4CC9-8AB1-68A1DFDA0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55185"/>
            <a:ext cx="936104" cy="1049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26EF9-D541-4F32-9E0F-114E0810C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3" y="1229874"/>
            <a:ext cx="3086980" cy="4354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29A4A-90E0-4250-B880-F81C2ED19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88" y="1226960"/>
            <a:ext cx="3081500" cy="4347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F832DA-1659-4170-BD52-2B6311BBEAD9}"/>
              </a:ext>
            </a:extLst>
          </p:cNvPr>
          <p:cNvSpPr txBox="1"/>
          <p:nvPr/>
        </p:nvSpPr>
        <p:spPr>
          <a:xfrm>
            <a:off x="1609801" y="5584141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5"/>
              </a:rPr>
              <a:t>Online PDF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A9C01-4B9B-4CF6-8FFA-C20AFFD77962}"/>
              </a:ext>
            </a:extLst>
          </p:cNvPr>
          <p:cNvSpPr txBox="1"/>
          <p:nvPr/>
        </p:nvSpPr>
        <p:spPr>
          <a:xfrm>
            <a:off x="5111776" y="5574756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6"/>
              </a:rPr>
              <a:t>Online PDF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916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E6FE5-3197-494C-8360-0E3A580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FCB6-AB47-49CF-8B7F-26D068D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6516-D760-42C5-8341-E6211A5E3C6C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4A63-2E17-4FA7-AB0D-491B7FD10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1677" y="260489"/>
            <a:ext cx="5980803" cy="864255"/>
          </a:xfrm>
        </p:spPr>
        <p:txBody>
          <a:bodyPr>
            <a:normAutofit/>
          </a:bodyPr>
          <a:lstStyle/>
          <a:p>
            <a:r>
              <a:rPr lang="en-US" dirty="0"/>
              <a:t>More HTC use cases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C91395-D248-49EE-A855-7BBF328D2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hlinkClick r:id="rId2"/>
              </a:rPr>
              <a:t>Clean methane from recycled carbon dioxide</a:t>
            </a:r>
            <a:r>
              <a:rPr lang="en-US" dirty="0"/>
              <a:t> [Chemistry]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3"/>
              </a:rPr>
              <a:t>Studying the atmospheric composition in Bulgaria</a:t>
            </a:r>
            <a:r>
              <a:rPr lang="en-US" dirty="0"/>
              <a:t> [Atmospheric Sciences]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4"/>
              </a:rPr>
              <a:t>Satellite observations help to monitor air quality in China</a:t>
            </a:r>
            <a:r>
              <a:rPr lang="en-US" dirty="0"/>
              <a:t> [Atmospheric Sciences]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5"/>
              </a:rPr>
              <a:t>Self-fertilization can improve resilience to extinction</a:t>
            </a:r>
            <a:r>
              <a:rPr lang="en-US" dirty="0"/>
              <a:t> [Biodiversity]</a:t>
            </a:r>
          </a:p>
          <a:p>
            <a:pPr>
              <a:lnSpc>
                <a:spcPct val="120000"/>
              </a:lnSpc>
            </a:pPr>
            <a:r>
              <a:rPr lang="en-US" dirty="0">
                <a:hlinkClick r:id="rId6"/>
              </a:rPr>
              <a:t>Old coal heaps can be valuable ecosystems</a:t>
            </a:r>
            <a:r>
              <a:rPr lang="en-US" dirty="0"/>
              <a:t> [Biodiversity]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1642CB-72C2-4B6F-9AB8-72D4C40B3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55185"/>
            <a:ext cx="936104" cy="10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A2D21-3F0E-4C82-995D-91B73D52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02" y="1772817"/>
            <a:ext cx="6494578" cy="1008112"/>
          </a:xfrm>
        </p:spPr>
        <p:txBody>
          <a:bodyPr>
            <a:normAutofit/>
          </a:bodyPr>
          <a:lstStyle/>
          <a:p>
            <a:r>
              <a:rPr lang="en-GB" dirty="0"/>
              <a:t>EOSC-hub Service Catalogue</a:t>
            </a:r>
            <a:br>
              <a:rPr lang="en-GB" dirty="0"/>
            </a:br>
            <a:r>
              <a:rPr lang="en-GB" b="0" dirty="0"/>
              <a:t>https://www.eosc-hub.eu/catalogue</a:t>
            </a:r>
          </a:p>
        </p:txBody>
      </p:sp>
    </p:spTree>
    <p:extLst>
      <p:ext uri="{BB962C8B-B14F-4D97-AF65-F5344CB8AC3E}">
        <p14:creationId xmlns:p14="http://schemas.microsoft.com/office/powerpoint/2010/main" val="383894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6AD9C-C81E-4755-9F1E-ABC1C049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5051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Motivation and driving consideration about the service</a:t>
            </a:r>
          </a:p>
          <a:p>
            <a:r>
              <a:rPr lang="en-GB" i="1" dirty="0">
                <a:solidFill>
                  <a:schemeClr val="tx1"/>
                </a:solidFill>
              </a:rPr>
              <a:t>Service architecture and interfaces: overview</a:t>
            </a:r>
          </a:p>
          <a:p>
            <a:pPr lvl="1"/>
            <a:r>
              <a:rPr lang="en-GB" i="1" dirty="0">
                <a:solidFill>
                  <a:schemeClr val="tx1"/>
                </a:solidFill>
              </a:rPr>
              <a:t>How the user can access the service</a:t>
            </a:r>
          </a:p>
          <a:p>
            <a:pPr lvl="2"/>
            <a:r>
              <a:rPr lang="en-GB" i="1" dirty="0">
                <a:solidFill>
                  <a:schemeClr val="tx1"/>
                </a:solidFill>
              </a:rPr>
              <a:t>E.g.: REST, GUI, CLIs, etc.</a:t>
            </a:r>
          </a:p>
          <a:p>
            <a:pPr lvl="1"/>
            <a:r>
              <a:rPr lang="en-GB" i="1" dirty="0">
                <a:solidFill>
                  <a:schemeClr val="tx1"/>
                </a:solidFill>
              </a:rPr>
              <a:t>Service options and attributes</a:t>
            </a:r>
          </a:p>
          <a:p>
            <a:r>
              <a:rPr lang="en-GB" i="1" dirty="0">
                <a:solidFill>
                  <a:schemeClr val="tx1"/>
                </a:solidFill>
              </a:rPr>
              <a:t>Acceptable Usage Policy (AUP)</a:t>
            </a:r>
          </a:p>
          <a:p>
            <a:r>
              <a:rPr lang="en-GB" i="1" dirty="0">
                <a:solidFill>
                  <a:schemeClr val="tx1"/>
                </a:solidFill>
              </a:rPr>
              <a:t>Access policy and business model</a:t>
            </a:r>
          </a:p>
          <a:p>
            <a:r>
              <a:rPr lang="en-GB" i="1" dirty="0">
                <a:solidFill>
                  <a:schemeClr val="tx1"/>
                </a:solidFill>
              </a:rPr>
              <a:t>Use cases</a:t>
            </a:r>
          </a:p>
          <a:p>
            <a:r>
              <a:rPr lang="en-GB" i="1" dirty="0">
                <a:solidFill>
                  <a:schemeClr val="tx1"/>
                </a:solidFill>
              </a:rPr>
              <a:t>Documentation/tutorial/information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3122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“Execute thousands of computational tasks to analyze large datasets”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EGI High-Throughput compute (HTC) provides users with the capability to access large amounts of computing resources, and to submit hundreds or thousands of computational tasks.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EGI HTC Compute service is provided by a distributed network of computing centres, accessible via a standard interface and membership of a virtual organisation.</a:t>
            </a:r>
          </a:p>
          <a:p>
            <a:r>
              <a:rPr lang="en-GB" sz="2400" dirty="0">
                <a:solidFill>
                  <a:schemeClr val="tx1"/>
                </a:solidFill>
              </a:rPr>
              <a:t>EGI offers more than 1,000,000 cores of installed capacity, supporting over 1.6 million computing jobs per day.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47078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3960440"/>
          </a:xfrm>
        </p:spPr>
        <p:txBody>
          <a:bodyPr>
            <a:noAutofit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Access to high-quality computing resources.</a:t>
            </a:r>
          </a:p>
          <a:p>
            <a:r>
              <a:rPr lang="en-GB" sz="2600" dirty="0">
                <a:solidFill>
                  <a:schemeClr val="tx1"/>
                </a:solidFill>
              </a:rPr>
              <a:t>Integrated monitoring and accounting tools to provide information about the availability and resource consumption.</a:t>
            </a:r>
          </a:p>
          <a:p>
            <a:r>
              <a:rPr lang="en-GB" sz="2600" dirty="0">
                <a:solidFill>
                  <a:schemeClr val="tx1"/>
                </a:solidFill>
              </a:rPr>
              <a:t>Workload and data management tools to manage all computational tasks.</a:t>
            </a:r>
          </a:p>
          <a:p>
            <a:r>
              <a:rPr lang="en-GB" sz="2600" dirty="0">
                <a:solidFill>
                  <a:schemeClr val="tx1"/>
                </a:solidFill>
              </a:rPr>
              <a:t>Large amounts of processing capacity over long periods of time.</a:t>
            </a:r>
          </a:p>
          <a:p>
            <a:r>
              <a:rPr lang="en-GB" sz="2600" dirty="0">
                <a:solidFill>
                  <a:schemeClr val="tx1"/>
                </a:solidFill>
              </a:rPr>
              <a:t>Faster results for your research.</a:t>
            </a:r>
          </a:p>
          <a:p>
            <a:r>
              <a:rPr lang="en-GB" sz="2600" dirty="0">
                <a:solidFill>
                  <a:schemeClr val="tx1"/>
                </a:solidFill>
              </a:rPr>
              <a:t>Shared resources among users, enabling collaborative research.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Main features</a:t>
            </a:r>
          </a:p>
        </p:txBody>
      </p:sp>
    </p:spTree>
    <p:extLst>
      <p:ext uri="{BB962C8B-B14F-4D97-AF65-F5344CB8AC3E}">
        <p14:creationId xmlns:p14="http://schemas.microsoft.com/office/powerpoint/2010/main" val="100511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Generic service architecture interfacing directly with CEs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1412776"/>
            <a:ext cx="1224136" cy="1008112"/>
          </a:xfrm>
          <a:prstGeom prst="rect">
            <a:avLst/>
          </a:prstGeom>
          <a:solidFill>
            <a:srgbClr val="75A4D9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746967" y="3123060"/>
            <a:ext cx="2168634" cy="14759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941132" y="2736970"/>
            <a:ext cx="1224136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9400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User Client (User Interface)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1912" y="4715852"/>
            <a:ext cx="330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 node (ARC CE/</a:t>
            </a:r>
            <a:r>
              <a:rPr lang="en-GB" dirty="0" err="1"/>
              <a:t>HTCondor</a:t>
            </a:r>
            <a:r>
              <a:rPr lang="en-GB" dirty="0"/>
              <a:t>-CE)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941132" y="41770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Worker node</a:t>
            </a:r>
          </a:p>
        </p:txBody>
      </p:sp>
      <p:cxnSp>
        <p:nvCxnSpPr>
          <p:cNvPr id="15" name="Connettore 2 14"/>
          <p:cNvCxnSpPr>
            <a:stCxn id="3" idx="2"/>
            <a:endCxn id="17" idx="2"/>
          </p:cNvCxnSpPr>
          <p:nvPr/>
        </p:nvCxnSpPr>
        <p:spPr>
          <a:xfrm>
            <a:off x="1151620" y="2420888"/>
            <a:ext cx="940810" cy="1422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ilindro 16"/>
          <p:cNvSpPr/>
          <p:nvPr/>
        </p:nvSpPr>
        <p:spPr>
          <a:xfrm>
            <a:off x="2092430" y="3538312"/>
            <a:ext cx="688554" cy="61076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1187624" y="41397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Job Sandbox</a:t>
            </a:r>
          </a:p>
        </p:txBody>
      </p:sp>
      <p:cxnSp>
        <p:nvCxnSpPr>
          <p:cNvPr id="20" name="Connettore 4 19"/>
          <p:cNvCxnSpPr/>
          <p:nvPr/>
        </p:nvCxnSpPr>
        <p:spPr>
          <a:xfrm rot="16200000" flipV="1">
            <a:off x="1394160" y="2575181"/>
            <a:ext cx="1340066" cy="60101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4 22"/>
          <p:cNvCxnSpPr>
            <a:stCxn id="17" idx="4"/>
            <a:endCxn id="8" idx="2"/>
          </p:cNvCxnSpPr>
          <p:nvPr/>
        </p:nvCxnSpPr>
        <p:spPr>
          <a:xfrm flipV="1">
            <a:off x="2780984" y="3745082"/>
            <a:ext cx="3772216" cy="9861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8" idx="1"/>
            <a:endCxn id="17" idx="1"/>
          </p:cNvCxnSpPr>
          <p:nvPr/>
        </p:nvCxnSpPr>
        <p:spPr>
          <a:xfrm rot="10800000" flipV="1">
            <a:off x="2436708" y="3241026"/>
            <a:ext cx="3504425" cy="2972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A98F096-887D-7F48-BB1A-48067CD06E33}"/>
              </a:ext>
            </a:extLst>
          </p:cNvPr>
          <p:cNvSpPr txBox="1"/>
          <p:nvPr/>
        </p:nvSpPr>
        <p:spPr>
          <a:xfrm>
            <a:off x="746967" y="5676698"/>
            <a:ext cx="614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in the case of DIRAC WMS, the CEs are behind the WMS)</a:t>
            </a:r>
          </a:p>
        </p:txBody>
      </p:sp>
    </p:spTree>
    <p:extLst>
      <p:ext uri="{BB962C8B-B14F-4D97-AF65-F5344CB8AC3E}">
        <p14:creationId xmlns:p14="http://schemas.microsoft.com/office/powerpoint/2010/main" val="193025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053ED-113D-DA44-AA6A-179B0700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A4B8E-2652-8244-9EB3-9EA13AAF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5922-D93F-B944-B78D-9F07DCC6F95A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6D7CD-702B-D74A-9CB1-86AAFAC15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ARC CE Architecture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A6832BB-1087-224B-8FBA-593142822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471580" cy="3082563"/>
          </a:xfrm>
        </p:spPr>
      </p:pic>
      <p:pic>
        <p:nvPicPr>
          <p:cNvPr id="7" name="Google Shape;279;p13">
            <a:extLst>
              <a:ext uri="{FF2B5EF4-FFF2-40B4-BE49-F238E27FC236}">
                <a16:creationId xmlns:a16="http://schemas.microsoft.com/office/drawing/2014/main" id="{0D274F62-6289-8343-945B-C939B354F5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744" y="3767703"/>
            <a:ext cx="4392488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48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55D9A-F87B-2A42-A1FF-1307C5A6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27C4-7246-BA44-B199-6AE14D0B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38F9-539D-C745-86D1-08CA9D90BB69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1F58E-E78D-924D-BFEA-80B419C68C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HT-Condor CE Architecture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36781-5C7C-6C4A-91EA-7F72D8480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1117600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E2EFD-9A1D-DF47-B40D-A70B4D63D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0" y="1340768"/>
            <a:ext cx="8074170" cy="3652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9D4584-C110-F14D-8415-4719C6D4A619}"/>
              </a:ext>
            </a:extLst>
          </p:cNvPr>
          <p:cNvSpPr txBox="1"/>
          <p:nvPr/>
        </p:nvSpPr>
        <p:spPr>
          <a:xfrm>
            <a:off x="7743000" y="5085184"/>
            <a:ext cx="129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batch </a:t>
            </a:r>
          </a:p>
          <a:p>
            <a:pPr algn="ctr"/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787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B5661-E0D4-3B45-B0AD-CE183391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296EF-8504-EA4D-9DF6-1B936227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FA2F-FCAB-0748-A693-896B90CA697C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EE431-FCD1-744A-8FB2-F1610A614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DIRAC WMS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3E513-7BA4-D347-AF27-06A61F5E2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225550"/>
            <a:ext cx="4800600" cy="440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9ADF2B-0E72-FC40-95C7-B3B38EDE6766}"/>
              </a:ext>
            </a:extLst>
          </p:cNvPr>
          <p:cNvSpPr txBox="1"/>
          <p:nvPr/>
        </p:nvSpPr>
        <p:spPr>
          <a:xfrm>
            <a:off x="899592" y="6021288"/>
            <a:ext cx="471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DIRAC4EGI instance: </a:t>
            </a:r>
            <a:r>
              <a:rPr lang="en-US" dirty="0">
                <a:hlinkClick r:id="rId3"/>
              </a:rPr>
              <a:t>https://dirac.egi.eu/DIRAC/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2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8C8E7-7B53-47FB-89A6-9EE29E65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8203-0DF3-4525-9CAB-0B0B1BF9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ARC User Interface (UI):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http://www.nordugrid.org/documents/arc-ui.pdf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HTCondor</a:t>
            </a:r>
            <a:r>
              <a:rPr lang="en-US" dirty="0">
                <a:solidFill>
                  <a:schemeClr val="tx1"/>
                </a:solidFill>
              </a:rPr>
              <a:t>-CE:</a:t>
            </a:r>
          </a:p>
          <a:p>
            <a:pPr lvl="1"/>
            <a:r>
              <a:rPr lang="en-US" sz="2400" dirty="0">
                <a:hlinkClick r:id="rId4"/>
              </a:rPr>
              <a:t>https://opensciencegrid.org/docs/compute-element/install-htcondor-ce/</a:t>
            </a:r>
            <a:endParaRPr lang="en-GB" sz="24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Dirac </a:t>
            </a:r>
            <a:r>
              <a:rPr lang="en-US" dirty="0">
                <a:solidFill>
                  <a:schemeClr val="tx1"/>
                </a:solidFill>
              </a:rPr>
              <a:t>WMS:</a:t>
            </a:r>
          </a:p>
          <a:p>
            <a:pPr lvl="1"/>
            <a:r>
              <a:rPr lang="en-US" dirty="0">
                <a:hlinkClick r:id="rId5"/>
              </a:rPr>
              <a:t>https://dirac.readthedocs.io/en/latest/AdministratorGuide/Systems/WorkloadManagement/</a:t>
            </a:r>
            <a:endParaRPr lang="en-US" dirty="0"/>
          </a:p>
          <a:p>
            <a:pPr marL="3429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2261-DAC6-44D8-8B85-74A0E7D8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EE15-C2F9-44A5-A3A4-DA080B606F33}" type="datetime1">
              <a:rPr lang="en-US" smtClean="0"/>
              <a:t>12-Jul-19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691C8-3B44-48BF-9B50-9728A86A9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rmAutofit/>
          </a:bodyPr>
          <a:lstStyle/>
          <a:p>
            <a:r>
              <a:rPr lang="en-US" dirty="0"/>
              <a:t>Service access</a:t>
            </a:r>
          </a:p>
        </p:txBody>
      </p:sp>
    </p:spTree>
    <p:extLst>
      <p:ext uri="{BB962C8B-B14F-4D97-AF65-F5344CB8AC3E}">
        <p14:creationId xmlns:p14="http://schemas.microsoft.com/office/powerpoint/2010/main" val="332354263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0</TotalTime>
  <Words>651</Words>
  <Application>Microsoft Office PowerPoint</Application>
  <PresentationFormat>On-screen Show (4:3)</PresentationFormat>
  <Paragraphs>121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EOSC-hub Service Catalogue https://www.eosc-hub.eu/catalogue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Iulia Popescu</cp:lastModifiedBy>
  <cp:revision>107</cp:revision>
  <dcterms:created xsi:type="dcterms:W3CDTF">2018-01-30T10:37:03Z</dcterms:created>
  <dcterms:modified xsi:type="dcterms:W3CDTF">2019-07-12T12:36:43Z</dcterms:modified>
</cp:coreProperties>
</file>