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4" roundtripDataSignature="AMtx7mjIBZOn7qNyphwm6BCdxisKWvet+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24" Type="http://customschemas.google.com/relationships/presentationmetadata" Target="metadata"/><Relationship Id="rId12" Type="http://schemas.openxmlformats.org/officeDocument/2006/relationships/slide" Target="slides/slide7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0" name="Google Shape;110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7" name="Google Shape;187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9f92446f99_0_3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5" name="Google Shape;195;g9f92446f99_0_3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3" name="Google Shape;203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1" name="Google Shape;211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2" name="Google Shape;212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9f92446f99_0_4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0" name="Google Shape;220;g9f92446f99_0_4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9f92446f99_0_6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8" name="Google Shape;228;g9f92446f99_0_6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9f92446f99_0_5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6" name="Google Shape;236;g9f92446f99_0_5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4" name="Google Shape;244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2" name="Google Shape;252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7" name="Google Shape;117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5" name="Google Shape;125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9f929e03cb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3" name="Google Shape;133;g9f929e03cb_0_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9f92446f99_0_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1" name="Google Shape;141;g9f92446f99_0_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2" name="Google Shape;152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9f92446f99_0_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1" name="Google Shape;161;g9f92446f99_0_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9f92446f99_0_2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9" name="Google Shape;179;g9f92446f99_0_2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Relationship Id="rId3" Type="http://schemas.openxmlformats.org/officeDocument/2006/relationships/image" Target="../media/image10.pn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Relationship Id="rId3" Type="http://schemas.openxmlformats.org/officeDocument/2006/relationships/image" Target="../media/image10.png"/><Relationship Id="rId4" Type="http://schemas.openxmlformats.org/officeDocument/2006/relationships/image" Target="../media/image5.png"/><Relationship Id="rId5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ro_slide" showMasterSp="0">
  <p:cSld name="Intro_slid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/>
        </p:nvSpPr>
        <p:spPr>
          <a:xfrm>
            <a:off x="1858186" y="5161114"/>
            <a:ext cx="1552984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eosc-hub.eu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9829" y="5021749"/>
            <a:ext cx="589524" cy="578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62923" y="5413598"/>
            <a:ext cx="644783" cy="63322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3"/>
          <p:cNvSpPr txBox="1"/>
          <p:nvPr/>
        </p:nvSpPr>
        <p:spPr>
          <a:xfrm>
            <a:off x="1794880" y="5557093"/>
            <a:ext cx="162499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@EOSC_eu</a:t>
            </a:r>
            <a:endParaRPr b="0" i="0" sz="2000" u="none" cap="none" strike="noStrike">
              <a:solidFill>
                <a:srgbClr val="1C304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3"/>
          <p:cNvSpPr/>
          <p:nvPr/>
        </p:nvSpPr>
        <p:spPr>
          <a:xfrm>
            <a:off x="755578" y="6381329"/>
            <a:ext cx="8280920" cy="2192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5"/>
              <a:buFont typeface="Arial"/>
              <a:buNone/>
            </a:pPr>
            <a:r>
              <a:rPr b="0" i="0" lang="en-US" sz="82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EOSC-hub receives funding from the European Union’s Horizon 2020 research and innovation programme under grant agreement No. 777536.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Google Shape;21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79514" y="6381328"/>
            <a:ext cx="422176" cy="282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" name="Google Shape;22;p13"/>
          <p:cNvCxnSpPr/>
          <p:nvPr/>
        </p:nvCxnSpPr>
        <p:spPr>
          <a:xfrm>
            <a:off x="1403648" y="4941168"/>
            <a:ext cx="1872208" cy="0"/>
          </a:xfrm>
          <a:prstGeom prst="straightConnector1">
            <a:avLst/>
          </a:prstGeom>
          <a:noFill/>
          <a:ln cap="flat" cmpd="sng" w="25400">
            <a:solidFill>
              <a:srgbClr val="1C3046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23" name="Google Shape;23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282080" y="1247533"/>
            <a:ext cx="4916162" cy="122412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3"/>
          <p:cNvSpPr txBox="1"/>
          <p:nvPr>
            <p:ph idx="1" type="body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B5892D"/>
              </a:buClr>
              <a:buSzPts val="2800"/>
              <a:buFont typeface="Arial"/>
              <a:buNone/>
              <a:defRPr b="0" i="1" sz="2800" u="none" cap="none" strike="noStrike">
                <a:solidFill>
                  <a:srgbClr val="B5892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13"/>
          <p:cNvSpPr txBox="1"/>
          <p:nvPr>
            <p:ph idx="2" type="body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Content" showMasterSp="0">
  <p:cSld name="Title &amp; Conten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4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14"/>
          <p:cNvSpPr txBox="1"/>
          <p:nvPr>
            <p:ph idx="1" type="body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7190" lvl="1" marL="9144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b="0" i="0" sz="26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3060" lvl="3" marL="1828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Calibri"/>
              <a:buChar char="-"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14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1" type="ftr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31" name="Google Shape;31;p14"/>
          <p:cNvCxnSpPr/>
          <p:nvPr/>
        </p:nvCxnSpPr>
        <p:spPr>
          <a:xfrm rot="10800000">
            <a:off x="251519" y="6376247"/>
            <a:ext cx="8640960" cy="5085"/>
          </a:xfrm>
          <a:prstGeom prst="straightConnector1">
            <a:avLst/>
          </a:prstGeom>
          <a:noFill/>
          <a:ln cap="flat" cmpd="sng" w="12700">
            <a:solidFill>
              <a:srgbClr val="1D2F4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14"/>
          <p:cNvSpPr/>
          <p:nvPr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54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14"/>
          <p:cNvSpPr/>
          <p:nvPr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4"/>
          <p:cNvSpPr/>
          <p:nvPr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14"/>
          <p:cNvSpPr/>
          <p:nvPr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14"/>
          <p:cNvSpPr/>
          <p:nvPr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35" y="6813550"/>
            <a:ext cx="9144000" cy="4445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4"/>
          <p:cNvSpPr txBox="1"/>
          <p:nvPr>
            <p:ph idx="2" type="body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ised Layout" showMasterSp="0">
  <p:cSld name="Customised Layou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5"/>
          <p:cNvSpPr txBox="1"/>
          <p:nvPr/>
        </p:nvSpPr>
        <p:spPr>
          <a:xfrm>
            <a:off x="3131840" y="5919963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1D2F45"/>
                </a:solidFill>
                <a:latin typeface="Calibri"/>
                <a:ea typeface="Calibri"/>
                <a:cs typeface="Calibri"/>
                <a:sym typeface="Calibri"/>
              </a:rPr>
              <a:t>eosc-hub.eu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" name="Google Shape;4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71800" y="5838387"/>
            <a:ext cx="589524" cy="578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571998" y="5803404"/>
            <a:ext cx="644783" cy="633228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15"/>
          <p:cNvSpPr txBox="1"/>
          <p:nvPr/>
        </p:nvSpPr>
        <p:spPr>
          <a:xfrm>
            <a:off x="5004049" y="5892828"/>
            <a:ext cx="151216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rgbClr val="1D2F45"/>
                </a:solidFill>
                <a:latin typeface="Calibri"/>
                <a:ea typeface="Calibri"/>
                <a:cs typeface="Calibri"/>
                <a:sym typeface="Calibri"/>
              </a:rPr>
              <a:t>@EOSC_eu</a:t>
            </a:r>
            <a:endParaRPr b="0" i="0" sz="2000" u="none" cap="none" strike="noStrike">
              <a:solidFill>
                <a:srgbClr val="1D2F4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" name="Google Shape;44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603907" y="3358840"/>
            <a:ext cx="1784961" cy="22312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5" name="Google Shape;45;p15"/>
          <p:cNvCxnSpPr/>
          <p:nvPr/>
        </p:nvCxnSpPr>
        <p:spPr>
          <a:xfrm>
            <a:off x="671555" y="2929632"/>
            <a:ext cx="2112235" cy="0"/>
          </a:xfrm>
          <a:prstGeom prst="straightConnector1">
            <a:avLst/>
          </a:prstGeom>
          <a:noFill/>
          <a:ln cap="flat" cmpd="sng" w="25400">
            <a:solidFill>
              <a:srgbClr val="1D2F4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15"/>
          <p:cNvSpPr txBox="1"/>
          <p:nvPr>
            <p:ph type="title"/>
          </p:nvPr>
        </p:nvSpPr>
        <p:spPr>
          <a:xfrm>
            <a:off x="597702" y="1772817"/>
            <a:ext cx="2894178" cy="1008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2800"/>
              <a:buFont typeface="Calibri"/>
              <a:buNone/>
              <a:defRPr b="1" i="0" sz="28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15"/>
          <p:cNvSpPr txBox="1"/>
          <p:nvPr>
            <p:ph idx="1" type="body"/>
          </p:nvPr>
        </p:nvSpPr>
        <p:spPr>
          <a:xfrm>
            <a:off x="5508104" y="1773238"/>
            <a:ext cx="3385071" cy="1585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15"/>
          <p:cNvSpPr txBox="1"/>
          <p:nvPr>
            <p:ph idx="2" type="body"/>
          </p:nvPr>
        </p:nvSpPr>
        <p:spPr>
          <a:xfrm>
            <a:off x="647105" y="3163634"/>
            <a:ext cx="2484735" cy="409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_slide" showMasterSp="0">
  <p:cSld name="Content_slide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6"/>
          <p:cNvSpPr/>
          <p:nvPr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16"/>
          <p:cNvSpPr/>
          <p:nvPr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6"/>
          <p:cNvSpPr/>
          <p:nvPr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6"/>
          <p:cNvSpPr/>
          <p:nvPr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6"/>
          <p:cNvSpPr/>
          <p:nvPr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6"/>
          <p:cNvSpPr/>
          <p:nvPr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6"/>
          <p:cNvSpPr/>
          <p:nvPr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6"/>
          <p:cNvSpPr/>
          <p:nvPr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6"/>
          <p:cNvSpPr/>
          <p:nvPr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6"/>
          <p:cNvSpPr/>
          <p:nvPr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6"/>
          <p:cNvSpPr/>
          <p:nvPr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6"/>
          <p:cNvSpPr/>
          <p:nvPr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2" name="Google Shape;62;p16"/>
          <p:cNvCxnSpPr/>
          <p:nvPr/>
        </p:nvCxnSpPr>
        <p:spPr>
          <a:xfrm rot="10800000">
            <a:off x="251519" y="6376247"/>
            <a:ext cx="8640960" cy="5085"/>
          </a:xfrm>
          <a:prstGeom prst="straightConnector1">
            <a:avLst/>
          </a:prstGeom>
          <a:noFill/>
          <a:ln cap="flat" cmpd="sng" w="12700">
            <a:solidFill>
              <a:srgbClr val="1D2F45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63" name="Google Shape;6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35" y="6813550"/>
            <a:ext cx="9144000" cy="4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35" y="-1585"/>
            <a:ext cx="9144000" cy="5666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6"/>
          <p:cNvSpPr/>
          <p:nvPr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54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6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7" name="Google Shape;67;p16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1" type="ftr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_Slide_2" showMasterSp="0">
  <p:cSld name="Content_Slide_2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idx="1" type="body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7190" lvl="1" marL="9144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b="0" i="0" sz="26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3060" lvl="3" marL="1828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Calibri"/>
              <a:buChar char="-"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7"/>
          <p:cNvSpPr txBox="1"/>
          <p:nvPr>
            <p:ph idx="2" type="body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7190" lvl="1" marL="9144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b="0" i="0" sz="26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Calibri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70839" lvl="4" marL="2286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Calibri"/>
              <a:buChar char="-"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7"/>
          <p:cNvSpPr/>
          <p:nvPr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7"/>
          <p:cNvSpPr/>
          <p:nvPr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17"/>
          <p:cNvSpPr/>
          <p:nvPr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7"/>
          <p:cNvSpPr/>
          <p:nvPr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7"/>
          <p:cNvSpPr/>
          <p:nvPr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7"/>
          <p:cNvSpPr/>
          <p:nvPr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7"/>
          <p:cNvSpPr/>
          <p:nvPr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7"/>
          <p:cNvSpPr/>
          <p:nvPr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7"/>
          <p:cNvSpPr/>
          <p:nvPr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7"/>
          <p:cNvSpPr/>
          <p:nvPr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7"/>
          <p:cNvSpPr/>
          <p:nvPr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7"/>
          <p:cNvSpPr/>
          <p:nvPr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4" name="Google Shape;84;p17"/>
          <p:cNvCxnSpPr/>
          <p:nvPr/>
        </p:nvCxnSpPr>
        <p:spPr>
          <a:xfrm rot="10800000">
            <a:off x="251519" y="6376247"/>
            <a:ext cx="8640960" cy="5085"/>
          </a:xfrm>
          <a:prstGeom prst="straightConnector1">
            <a:avLst/>
          </a:prstGeom>
          <a:noFill/>
          <a:ln cap="flat" cmpd="sng" w="12700">
            <a:solidFill>
              <a:srgbClr val="1D2F45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85" name="Google Shape;85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35" y="6813550"/>
            <a:ext cx="9144000" cy="4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35" y="-1585"/>
            <a:ext cx="9144000" cy="5666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/>
          <p:nvPr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54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7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7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11" type="ftr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3" type="body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Text (Vertical)" showMasterSp="0">
  <p:cSld name="Title &amp; Text (Vertical)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/>
          <p:nvPr>
            <p:ph idx="1" type="body"/>
          </p:nvPr>
        </p:nvSpPr>
        <p:spPr>
          <a:xfrm rot="5400000">
            <a:off x="2123727" y="-603447"/>
            <a:ext cx="4896546" cy="8640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82828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28282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7190" lvl="1" marL="9144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282828"/>
              </a:buClr>
              <a:buSzPts val="2340"/>
              <a:buFont typeface="Calibri"/>
              <a:buChar char="-"/>
              <a:defRPr b="0" i="0" sz="2600" u="none" cap="none" strike="noStrike">
                <a:solidFill>
                  <a:srgbClr val="28282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82828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rgbClr val="28282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82828"/>
              </a:buClr>
              <a:buSzPts val="1960"/>
              <a:buFont typeface="Calibri"/>
              <a:buNone/>
              <a:defRPr b="0" i="0" sz="2800" u="none" cap="none" strike="noStrike">
                <a:solidFill>
                  <a:srgbClr val="28282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70839" lvl="4" marL="2286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82828"/>
              </a:buClr>
              <a:buSzPts val="2240"/>
              <a:buFont typeface="Calibri"/>
              <a:buChar char="-"/>
              <a:defRPr b="0" i="0" sz="2800" u="none" cap="none" strike="noStrike">
                <a:solidFill>
                  <a:srgbClr val="28282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94" name="Google Shape;94;p18"/>
          <p:cNvCxnSpPr/>
          <p:nvPr/>
        </p:nvCxnSpPr>
        <p:spPr>
          <a:xfrm rot="10800000">
            <a:off x="251519" y="6376247"/>
            <a:ext cx="8640960" cy="5085"/>
          </a:xfrm>
          <a:prstGeom prst="straightConnector1">
            <a:avLst/>
          </a:prstGeom>
          <a:noFill/>
          <a:ln cap="flat" cmpd="sng" w="12700">
            <a:solidFill>
              <a:srgbClr val="1D2F45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95" name="Google Shape;95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35" y="6813550"/>
            <a:ext cx="9144000" cy="4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135" y="-1585"/>
            <a:ext cx="9144000" cy="5666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8"/>
          <p:cNvSpPr/>
          <p:nvPr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54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8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9" name="Google Shape;99;p18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8"/>
          <p:cNvSpPr txBox="1"/>
          <p:nvPr>
            <p:ph idx="11" type="ftr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80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2" type="body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rmediate Slide" showMasterSp="0">
  <p:cSld name="Intermediate Slide">
    <p:bg>
      <p:bgPr>
        <a:blipFill rotWithShape="1">
          <a:blip r:embed="rId2">
            <a:alphaModFix/>
          </a:blip>
          <a:tile algn="tl" flip="none" tx="0" sx="100000" ty="0" sy="100000"/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683568" y="2849622"/>
            <a:ext cx="7759774" cy="23173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7190" lvl="1" marL="9144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b="0" i="0" sz="26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Calibri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4" name="Google Shape;104;p19"/>
          <p:cNvSpPr txBox="1"/>
          <p:nvPr>
            <p:ph idx="2" type="body"/>
          </p:nvPr>
        </p:nvSpPr>
        <p:spPr>
          <a:xfrm>
            <a:off x="683568" y="2162303"/>
            <a:ext cx="5883079" cy="5564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7190" lvl="1" marL="9144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3C3C3C"/>
              </a:buClr>
              <a:buSzPts val="2340"/>
              <a:buFont typeface="Calibri"/>
              <a:buChar char="-"/>
              <a:defRPr b="0" i="0" sz="26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0519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3C3C3C"/>
              </a:buClr>
              <a:buSzPts val="1920"/>
              <a:buFont typeface="Noto Sans Symbols"/>
              <a:buChar char="▪"/>
              <a:defRPr b="0" i="0" sz="24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1960"/>
              <a:buFont typeface="Calibri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3C3C3C"/>
              </a:buClr>
              <a:buSzPts val="2240"/>
              <a:buFont typeface="Arial"/>
              <a:buNone/>
              <a:defRPr b="0" i="0" sz="280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05" name="Google Shape;10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833419"/>
            <a:ext cx="9144000" cy="5666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9"/>
          <p:cNvSpPr txBox="1"/>
          <p:nvPr>
            <p:ph idx="3" type="body"/>
          </p:nvPr>
        </p:nvSpPr>
        <p:spPr>
          <a:xfrm>
            <a:off x="683568" y="1484784"/>
            <a:ext cx="5980803" cy="585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1C3046"/>
              </a:buClr>
              <a:buSzPts val="3200"/>
              <a:buFont typeface="Arial"/>
              <a:buNone/>
              <a:defRPr b="1" i="0" sz="32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61950" lvl="1" marL="914400" marR="0" rtl="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–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3850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–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3850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»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850" lvl="5" marL="27432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850" lvl="6" marL="32004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850" lvl="7" marL="3657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850" lvl="8" marL="4114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07" name="Google Shape;107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35" y="-1585"/>
            <a:ext cx="9144000" cy="56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75"/>
              <a:buFont typeface="Arial"/>
              <a:buNone/>
              <a:defRPr b="0" i="0" sz="9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12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8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1" type="ftr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80" u="none" cap="none" strike="noStrike">
                <a:solidFill>
                  <a:srgbClr val="3C3C3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cxnSp>
        <p:nvCxnSpPr>
          <p:cNvPr id="13" name="Google Shape;13;p12"/>
          <p:cNvCxnSpPr/>
          <p:nvPr/>
        </p:nvCxnSpPr>
        <p:spPr>
          <a:xfrm rot="10800000">
            <a:off x="251519" y="6376247"/>
            <a:ext cx="8640960" cy="5085"/>
          </a:xfrm>
          <a:prstGeom prst="straightConnector1">
            <a:avLst/>
          </a:prstGeom>
          <a:noFill/>
          <a:ln cap="flat" cmpd="sng" w="12700">
            <a:solidFill>
              <a:srgbClr val="1D2F4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" name="Google Shape;14;p12"/>
          <p:cNvSpPr/>
          <p:nvPr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5490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50"/>
              <a:buFont typeface="Arial"/>
              <a:buNone/>
            </a:pPr>
            <a:r>
              <a:t/>
            </a:r>
            <a:endParaRPr b="0" i="0" sz="1350" u="none" cap="none" strike="noStrike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docs.egi.eu/users/online-storage/" TargetMode="External"/><Relationship Id="rId4" Type="http://schemas.openxmlformats.org/officeDocument/2006/relationships/hyperlink" Target="https://www.egi.eu/services/online-storage/" TargetMode="External"/><Relationship Id="rId5" Type="http://schemas.openxmlformats.org/officeDocument/2006/relationships/hyperlink" Target="https://marketplace.egi.eu/34-online-storage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6.png"/><Relationship Id="rId4" Type="http://schemas.openxmlformats.org/officeDocument/2006/relationships/image" Target="../media/image13.jpg"/><Relationship Id="rId5" Type="http://schemas.openxmlformats.org/officeDocument/2006/relationships/image" Target="../media/image1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en.wikipedia.org/wiki/Unstructured_data" TargetMode="External"/><Relationship Id="rId4" Type="http://schemas.openxmlformats.org/officeDocument/2006/relationships/image" Target="../media/image14.png"/><Relationship Id="rId5" Type="http://schemas.openxmlformats.org/officeDocument/2006/relationships/image" Target="../media/image1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"/>
          <p:cNvSpPr txBox="1"/>
          <p:nvPr>
            <p:ph idx="1" type="body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5892D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13" name="Google Shape;113;p1"/>
          <p:cNvSpPr txBox="1"/>
          <p:nvPr>
            <p:ph idx="2" type="body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None/>
            </a:pPr>
            <a:r>
              <a:rPr b="1" lang="en-US"/>
              <a:t>EGI Online Storage</a:t>
            </a:r>
            <a:endParaRPr/>
          </a:p>
        </p:txBody>
      </p:sp>
      <p:sp>
        <p:nvSpPr>
          <p:cNvPr id="114" name="Google Shape;114;p1"/>
          <p:cNvSpPr txBox="1"/>
          <p:nvPr/>
        </p:nvSpPr>
        <p:spPr>
          <a:xfrm>
            <a:off x="4027425" y="4917775"/>
            <a:ext cx="5991000" cy="7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Dissemination level</a:t>
            </a:r>
            <a:r>
              <a:rPr b="0" i="0" lang="en-US" sz="1600" u="none" cap="none" strike="noStrik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rPr>
              <a:t>: Public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6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0" name="Google Shape;190;p6"/>
          <p:cNvSpPr txBox="1"/>
          <p:nvPr>
            <p:ph idx="1" type="body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en-US">
                <a:solidFill>
                  <a:schemeClr val="dk1"/>
                </a:solidFill>
              </a:rPr>
              <a:t>File Storage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Storage capacity [TB]: [1, 5, 10, other]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Technology: [DPM, dCache, StoRM]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Special requirements: e.g. performance, close to the computational resources</a:t>
            </a:r>
            <a:endParaRPr i="1">
              <a:solidFill>
                <a:schemeClr val="dk1"/>
              </a:solidFill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en-US">
                <a:solidFill>
                  <a:schemeClr val="dk1"/>
                </a:solidFill>
              </a:rPr>
              <a:t>Object Storage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Storage capacity [TB]: [1, 5, 10, other]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Interfaces: [CDMI, S3, Swift]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Special requirements: e.g. performance, close to the computational resources</a:t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</a:endParaRPr>
          </a:p>
        </p:txBody>
      </p:sp>
      <p:sp>
        <p:nvSpPr>
          <p:cNvPr id="191" name="Google Shape;191;p6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7/17/2018</a:t>
            </a:r>
            <a:endParaRPr/>
          </a:p>
        </p:txBody>
      </p:sp>
      <p:sp>
        <p:nvSpPr>
          <p:cNvPr id="192" name="Google Shape;192;p6"/>
          <p:cNvSpPr txBox="1"/>
          <p:nvPr>
            <p:ph idx="2" type="body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None/>
            </a:pPr>
            <a:r>
              <a:rPr lang="en-US"/>
              <a:t>Service options and attributes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9f92446f99_0_38"/>
          <p:cNvSpPr txBox="1"/>
          <p:nvPr>
            <p:ph idx="12" type="sldNum"/>
          </p:nvPr>
        </p:nvSpPr>
        <p:spPr>
          <a:xfrm>
            <a:off x="6553200" y="6381328"/>
            <a:ext cx="23394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8" name="Google Shape;198;g9f92446f99_0_38"/>
          <p:cNvSpPr txBox="1"/>
          <p:nvPr>
            <p:ph idx="1" type="body"/>
          </p:nvPr>
        </p:nvSpPr>
        <p:spPr>
          <a:xfrm>
            <a:off x="251520" y="1268764"/>
            <a:ext cx="8640900" cy="48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en-US">
                <a:solidFill>
                  <a:schemeClr val="dk1"/>
                </a:solidFill>
              </a:rPr>
              <a:t>Block </a:t>
            </a:r>
            <a:r>
              <a:rPr i="1" lang="en-US">
                <a:solidFill>
                  <a:schemeClr val="dk1"/>
                </a:solidFill>
              </a:rPr>
              <a:t> Storage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Storage capacity [TB]: [1, 5, 10, other]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Special requirements: e.g. performance, close to the computational resources</a:t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i="1">
              <a:solidFill>
                <a:schemeClr val="dk1"/>
              </a:solidFill>
            </a:endParaRPr>
          </a:p>
        </p:txBody>
      </p:sp>
      <p:sp>
        <p:nvSpPr>
          <p:cNvPr id="199" name="Google Shape;199;g9f92446f99_0_38"/>
          <p:cNvSpPr txBox="1"/>
          <p:nvPr>
            <p:ph idx="10" type="dt"/>
          </p:nvPr>
        </p:nvSpPr>
        <p:spPr>
          <a:xfrm>
            <a:off x="251520" y="6381328"/>
            <a:ext cx="21336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7/17/2018</a:t>
            </a:r>
            <a:endParaRPr/>
          </a:p>
        </p:txBody>
      </p:sp>
      <p:sp>
        <p:nvSpPr>
          <p:cNvPr id="200" name="Google Shape;200;g9f92446f99_0_38"/>
          <p:cNvSpPr txBox="1"/>
          <p:nvPr>
            <p:ph idx="2" type="body"/>
          </p:nvPr>
        </p:nvSpPr>
        <p:spPr>
          <a:xfrm>
            <a:off x="2911677" y="260489"/>
            <a:ext cx="59808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None/>
            </a:pPr>
            <a:r>
              <a:rPr lang="en-US"/>
              <a:t>Service options and attributes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7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6" name="Google Shape;206;p7"/>
          <p:cNvSpPr txBox="1"/>
          <p:nvPr>
            <p:ph idx="1" type="body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71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i="1" lang="en-US">
                <a:solidFill>
                  <a:schemeClr val="dk1"/>
                </a:solidFill>
              </a:rPr>
              <a:t>No dedicated AUP and Condition of Use exist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Existing EGI-wide documentation will apply</a:t>
            </a:r>
            <a:endParaRPr i="1">
              <a:solidFill>
                <a:schemeClr val="dk1"/>
              </a:solidFill>
            </a:endParaRPr>
          </a:p>
        </p:txBody>
      </p:sp>
      <p:sp>
        <p:nvSpPr>
          <p:cNvPr id="207" name="Google Shape;207;p7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7/17/2018</a:t>
            </a:r>
            <a:endParaRPr/>
          </a:p>
        </p:txBody>
      </p:sp>
      <p:sp>
        <p:nvSpPr>
          <p:cNvPr id="208" name="Google Shape;208;p7"/>
          <p:cNvSpPr txBox="1"/>
          <p:nvPr>
            <p:ph idx="2" type="body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None/>
            </a:pPr>
            <a:r>
              <a:rPr lang="en-US"/>
              <a:t>Acceptable Usage Policy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8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5" name="Google Shape;215;p8"/>
          <p:cNvSpPr txBox="1"/>
          <p:nvPr>
            <p:ph idx="1" type="body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71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i="1" lang="en-US">
                <a:solidFill>
                  <a:schemeClr val="dk1"/>
                </a:solidFill>
              </a:rPr>
              <a:t>Access policies: </a:t>
            </a:r>
            <a:endParaRPr/>
          </a:p>
          <a:p>
            <a:pPr indent="-214312" lvl="1" marL="557213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Policy-based, </a:t>
            </a:r>
            <a:endParaRPr/>
          </a:p>
          <a:p>
            <a:pPr indent="-214312" lvl="1" marL="557213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Wide-access, </a:t>
            </a:r>
            <a:endParaRPr/>
          </a:p>
          <a:p>
            <a:pPr indent="-214312" lvl="1" marL="557213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Market-driven</a:t>
            </a:r>
            <a:endParaRPr i="1">
              <a:solidFill>
                <a:schemeClr val="dk1"/>
              </a:solidFill>
            </a:endParaRPr>
          </a:p>
          <a:p>
            <a:pPr indent="-257175" lvl="0" marL="257175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i="1" lang="en-US">
                <a:solidFill>
                  <a:schemeClr val="dk1"/>
                </a:solidFill>
              </a:rPr>
              <a:t>Payment model:</a:t>
            </a:r>
            <a:endParaRPr/>
          </a:p>
          <a:p>
            <a:pPr indent="-214312" lvl="1" marL="557213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Sponsored (free for a certain quota)</a:t>
            </a:r>
            <a:endParaRPr/>
          </a:p>
          <a:p>
            <a:pPr indent="-214312" lvl="1" marL="557213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Wide-access</a:t>
            </a:r>
            <a:endParaRPr/>
          </a:p>
          <a:p>
            <a:pPr indent="-214312" lvl="1" marL="557213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Market-driven</a:t>
            </a:r>
            <a:endParaRPr i="1">
              <a:solidFill>
                <a:schemeClr val="dk1"/>
              </a:solidFill>
            </a:endParaRPr>
          </a:p>
        </p:txBody>
      </p:sp>
      <p:sp>
        <p:nvSpPr>
          <p:cNvPr id="216" name="Google Shape;216;p8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7/17/2018</a:t>
            </a:r>
            <a:endParaRPr/>
          </a:p>
        </p:txBody>
      </p:sp>
      <p:sp>
        <p:nvSpPr>
          <p:cNvPr id="217" name="Google Shape;217;p8"/>
          <p:cNvSpPr txBox="1"/>
          <p:nvPr>
            <p:ph idx="2" type="body"/>
          </p:nvPr>
        </p:nvSpPr>
        <p:spPr>
          <a:xfrm>
            <a:off x="2911677" y="260489"/>
            <a:ext cx="6232323" cy="864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None/>
            </a:pPr>
            <a:r>
              <a:rPr lang="en-US"/>
              <a:t>Access policies and Funding models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9f92446f99_0_47"/>
          <p:cNvSpPr txBox="1"/>
          <p:nvPr>
            <p:ph idx="12" type="sldNum"/>
          </p:nvPr>
        </p:nvSpPr>
        <p:spPr>
          <a:xfrm>
            <a:off x="6553200" y="6381328"/>
            <a:ext cx="23394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3" name="Google Shape;223;g9f92446f99_0_47"/>
          <p:cNvSpPr txBox="1"/>
          <p:nvPr>
            <p:ph idx="1" type="body"/>
          </p:nvPr>
        </p:nvSpPr>
        <p:spPr>
          <a:xfrm>
            <a:off x="251520" y="1268764"/>
            <a:ext cx="8640900" cy="48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1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Calibri"/>
              <a:buChar char="•"/>
            </a:pPr>
            <a:r>
              <a:rPr i="1" lang="en-US"/>
              <a:t>File storage can be used for storing and accessing files on the infrastructure as input to EGI HTC computations</a:t>
            </a:r>
            <a:endParaRPr i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-2571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i="1" lang="en-US"/>
              <a:t>The EGI Workflow Management systems ( DIRAC) is able to access files stored in File Storage instances via different protocols, and schedule the computation in order to be executed close to where the input files are stored </a:t>
            </a:r>
            <a:endParaRPr i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-2571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i="1" lang="en-US"/>
              <a:t>By accessing input files close to computing resources the overall efficiency of data intensive computations increase significantly.</a:t>
            </a:r>
            <a:endParaRPr i="1"/>
          </a:p>
        </p:txBody>
      </p:sp>
      <p:sp>
        <p:nvSpPr>
          <p:cNvPr id="224" name="Google Shape;224;g9f92446f99_0_47"/>
          <p:cNvSpPr txBox="1"/>
          <p:nvPr>
            <p:ph idx="10" type="dt"/>
          </p:nvPr>
        </p:nvSpPr>
        <p:spPr>
          <a:xfrm>
            <a:off x="251520" y="6381328"/>
            <a:ext cx="21336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7/17/2018</a:t>
            </a:r>
            <a:endParaRPr/>
          </a:p>
        </p:txBody>
      </p:sp>
      <p:sp>
        <p:nvSpPr>
          <p:cNvPr id="225" name="Google Shape;225;g9f92446f99_0_47"/>
          <p:cNvSpPr txBox="1"/>
          <p:nvPr>
            <p:ph idx="2" type="body"/>
          </p:nvPr>
        </p:nvSpPr>
        <p:spPr>
          <a:xfrm>
            <a:off x="2911677" y="260489"/>
            <a:ext cx="59808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None/>
            </a:pPr>
            <a:r>
              <a:rPr lang="en-US"/>
              <a:t>Featured use cases - File Storage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9f92446f99_0_65"/>
          <p:cNvSpPr txBox="1"/>
          <p:nvPr>
            <p:ph idx="12" type="sldNum"/>
          </p:nvPr>
        </p:nvSpPr>
        <p:spPr>
          <a:xfrm>
            <a:off x="6553200" y="6381328"/>
            <a:ext cx="23394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1" name="Google Shape;231;g9f92446f99_0_65"/>
          <p:cNvSpPr txBox="1"/>
          <p:nvPr>
            <p:ph idx="1" type="body"/>
          </p:nvPr>
        </p:nvSpPr>
        <p:spPr>
          <a:xfrm>
            <a:off x="251520" y="1268764"/>
            <a:ext cx="8640900" cy="48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i="1" lang="en-US">
                <a:solidFill>
                  <a:schemeClr val="dk1"/>
                </a:solidFill>
              </a:rPr>
              <a:t>A block-level storage solution allows to expand the storage capacity of VM instances in the EGI Federated Cloud </a:t>
            </a:r>
            <a:r>
              <a:rPr i="1" lang="en-US"/>
              <a:t>and offers the lowest possible latency for applications</a:t>
            </a:r>
            <a:endParaRPr i="1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-40640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i="1" lang="en-US">
                <a:solidFill>
                  <a:schemeClr val="dk1"/>
                </a:solidFill>
              </a:rPr>
              <a:t>Data are kept intact when deleting VMs if stored in block storage therefore is </a:t>
            </a:r>
            <a:r>
              <a:rPr i="1" lang="en-US">
                <a:solidFill>
                  <a:schemeClr val="dk1"/>
                </a:solidFill>
              </a:rPr>
              <a:t>highly</a:t>
            </a:r>
            <a:r>
              <a:rPr i="1" lang="en-US">
                <a:solidFill>
                  <a:schemeClr val="dk1"/>
                </a:solidFill>
              </a:rPr>
              <a:t> </a:t>
            </a:r>
            <a:r>
              <a:rPr i="1" lang="en-US">
                <a:solidFill>
                  <a:schemeClr val="dk1"/>
                </a:solidFill>
              </a:rPr>
              <a:t>recommended</a:t>
            </a:r>
            <a:r>
              <a:rPr i="1" lang="en-US">
                <a:solidFill>
                  <a:schemeClr val="dk1"/>
                </a:solidFill>
              </a:rPr>
              <a:t> </a:t>
            </a:r>
            <a:endParaRPr i="1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</p:txBody>
      </p:sp>
      <p:sp>
        <p:nvSpPr>
          <p:cNvPr id="232" name="Google Shape;232;g9f92446f99_0_65"/>
          <p:cNvSpPr txBox="1"/>
          <p:nvPr>
            <p:ph idx="10" type="dt"/>
          </p:nvPr>
        </p:nvSpPr>
        <p:spPr>
          <a:xfrm>
            <a:off x="251520" y="6381328"/>
            <a:ext cx="21336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7/17/2018</a:t>
            </a:r>
            <a:endParaRPr/>
          </a:p>
        </p:txBody>
      </p:sp>
      <p:sp>
        <p:nvSpPr>
          <p:cNvPr id="233" name="Google Shape;233;g9f92446f99_0_65"/>
          <p:cNvSpPr txBox="1"/>
          <p:nvPr>
            <p:ph idx="2" type="body"/>
          </p:nvPr>
        </p:nvSpPr>
        <p:spPr>
          <a:xfrm>
            <a:off x="2911677" y="260489"/>
            <a:ext cx="59808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None/>
            </a:pPr>
            <a:r>
              <a:rPr lang="en-US"/>
              <a:t>Featured use cases - Block storage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9f92446f99_0_54"/>
          <p:cNvSpPr txBox="1"/>
          <p:nvPr>
            <p:ph idx="12" type="sldNum"/>
          </p:nvPr>
        </p:nvSpPr>
        <p:spPr>
          <a:xfrm>
            <a:off x="6553200" y="6381328"/>
            <a:ext cx="23394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9" name="Google Shape;239;g9f92446f99_0_54"/>
          <p:cNvSpPr txBox="1"/>
          <p:nvPr>
            <p:ph idx="1" type="body"/>
          </p:nvPr>
        </p:nvSpPr>
        <p:spPr>
          <a:xfrm>
            <a:off x="251520" y="1268764"/>
            <a:ext cx="8640900" cy="48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1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i="1" lang="en-US"/>
              <a:t>Object Storage can be used for storing  massive amount of unstructured data  within the EGI Federated Cloud</a:t>
            </a:r>
            <a:endParaRPr i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-2571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i="1" lang="en-US"/>
              <a:t>Object storage is ideal for applications that need durability</a:t>
            </a:r>
            <a:r>
              <a:rPr i="1" lang="en-US"/>
              <a:t>,</a:t>
            </a:r>
            <a:r>
              <a:rPr i="1" lang="en-US"/>
              <a:t> availability and scalability for data storage</a:t>
            </a:r>
            <a:endParaRPr i="1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-2571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i="1" lang="en-US"/>
              <a:t>The main uses cases are:</a:t>
            </a:r>
            <a:endParaRPr i="1"/>
          </a:p>
          <a:p>
            <a:pPr indent="-37719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40"/>
              <a:buChar char="-"/>
            </a:pPr>
            <a:r>
              <a:rPr i="1" lang="en-US"/>
              <a:t>Backups and Data Archive, AI and ML , Cloud Native applications</a:t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/>
          </a:p>
        </p:txBody>
      </p:sp>
      <p:sp>
        <p:nvSpPr>
          <p:cNvPr id="240" name="Google Shape;240;g9f92446f99_0_54"/>
          <p:cNvSpPr txBox="1"/>
          <p:nvPr>
            <p:ph idx="10" type="dt"/>
          </p:nvPr>
        </p:nvSpPr>
        <p:spPr>
          <a:xfrm>
            <a:off x="251520" y="6381328"/>
            <a:ext cx="21336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7/17/2018</a:t>
            </a:r>
            <a:endParaRPr/>
          </a:p>
        </p:txBody>
      </p:sp>
      <p:sp>
        <p:nvSpPr>
          <p:cNvPr id="241" name="Google Shape;241;g9f92446f99_0_54"/>
          <p:cNvSpPr txBox="1"/>
          <p:nvPr>
            <p:ph idx="2" type="body"/>
          </p:nvPr>
        </p:nvSpPr>
        <p:spPr>
          <a:xfrm>
            <a:off x="2911677" y="260489"/>
            <a:ext cx="59808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None/>
            </a:pPr>
            <a:r>
              <a:rPr lang="en-US"/>
              <a:t>Featured use cases - Object Storage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0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7" name="Google Shape;247;p10"/>
          <p:cNvSpPr txBox="1"/>
          <p:nvPr>
            <p:ph idx="1" type="body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71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Calibri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https://docs.egi.eu/users/online-storage/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571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3C3C"/>
              </a:buClr>
              <a:buSzPts val="2800"/>
              <a:buFont typeface="Calibri"/>
              <a:buChar char="•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https://www.egi.eu/services/online-storage/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571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https://marketplace.egi.eu/34-online-storage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10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7/17/2018</a:t>
            </a:r>
            <a:endParaRPr/>
          </a:p>
        </p:txBody>
      </p:sp>
      <p:sp>
        <p:nvSpPr>
          <p:cNvPr id="249" name="Google Shape;249;p10"/>
          <p:cNvSpPr txBox="1"/>
          <p:nvPr>
            <p:ph idx="2" type="body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None/>
            </a:pPr>
            <a:r>
              <a:rPr lang="en-US"/>
              <a:t>Documentations/Links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1"/>
          <p:cNvSpPr txBox="1"/>
          <p:nvPr>
            <p:ph type="title"/>
          </p:nvPr>
        </p:nvSpPr>
        <p:spPr>
          <a:xfrm>
            <a:off x="597702" y="1772817"/>
            <a:ext cx="2894178" cy="1008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28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55" name="Google Shape;255;p11"/>
          <p:cNvSpPr txBox="1"/>
          <p:nvPr>
            <p:ph idx="1" type="body"/>
          </p:nvPr>
        </p:nvSpPr>
        <p:spPr>
          <a:xfrm>
            <a:off x="5508104" y="1773238"/>
            <a:ext cx="3385071" cy="1585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71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56" name="Google Shape;256;p11"/>
          <p:cNvSpPr txBox="1"/>
          <p:nvPr>
            <p:ph idx="2" type="body"/>
          </p:nvPr>
        </p:nvSpPr>
        <p:spPr>
          <a:xfrm>
            <a:off x="647105" y="3163634"/>
            <a:ext cx="2484735" cy="4093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85750" lvl="0" marL="2857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None/>
            </a:pPr>
            <a:r>
              <a:t/>
            </a:r>
            <a:endParaRPr sz="222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0" name="Google Shape;120;p2"/>
          <p:cNvSpPr txBox="1"/>
          <p:nvPr>
            <p:ph idx="1" type="body"/>
          </p:nvPr>
        </p:nvSpPr>
        <p:spPr>
          <a:xfrm>
            <a:off x="251520" y="908720"/>
            <a:ext cx="8640960" cy="52150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71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i="1" lang="en-US">
                <a:solidFill>
                  <a:schemeClr val="dk1"/>
                </a:solidFill>
              </a:rPr>
              <a:t>Motivation and driving consideration about the service</a:t>
            </a:r>
            <a:endParaRPr/>
          </a:p>
          <a:p>
            <a:pPr indent="-257175" lvl="0" marL="257175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i="1" lang="en-US">
                <a:solidFill>
                  <a:schemeClr val="dk1"/>
                </a:solidFill>
              </a:rPr>
              <a:t>Service architecture and interfaces: overview</a:t>
            </a:r>
            <a:endParaRPr/>
          </a:p>
          <a:p>
            <a:pPr indent="-214312" lvl="1" marL="557213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How the user can access the service</a:t>
            </a:r>
            <a:endParaRPr/>
          </a:p>
          <a:p>
            <a:pPr indent="-171450" lvl="2" marL="85725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20"/>
              <a:buChar char="▪"/>
            </a:pPr>
            <a:r>
              <a:rPr i="1" lang="en-US">
                <a:solidFill>
                  <a:schemeClr val="dk1"/>
                </a:solidFill>
              </a:rPr>
              <a:t>E.g.: REST, GUI, CLIs, etc.</a:t>
            </a:r>
            <a:endParaRPr/>
          </a:p>
          <a:p>
            <a:pPr indent="-214312" lvl="1" marL="557213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Service options and attributes</a:t>
            </a:r>
            <a:endParaRPr i="1">
              <a:solidFill>
                <a:schemeClr val="dk1"/>
              </a:solidFill>
            </a:endParaRPr>
          </a:p>
          <a:p>
            <a:pPr indent="-257175" lvl="0" marL="257175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i="1" lang="en-US">
                <a:solidFill>
                  <a:schemeClr val="dk1"/>
                </a:solidFill>
              </a:rPr>
              <a:t>Acceptable Usage Policy (AUP)</a:t>
            </a:r>
            <a:endParaRPr/>
          </a:p>
          <a:p>
            <a:pPr indent="-257175" lvl="0" marL="257175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i="1" lang="en-US">
                <a:solidFill>
                  <a:schemeClr val="dk1"/>
                </a:solidFill>
              </a:rPr>
              <a:t>Access policy and business model</a:t>
            </a:r>
            <a:endParaRPr/>
          </a:p>
          <a:p>
            <a:pPr indent="-257175" lvl="0" marL="257175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i="1" lang="en-US">
                <a:solidFill>
                  <a:schemeClr val="dk1"/>
                </a:solidFill>
              </a:rPr>
              <a:t>Use cases</a:t>
            </a:r>
            <a:endParaRPr/>
          </a:p>
          <a:p>
            <a:pPr indent="-257175" lvl="0" marL="257175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i="1" lang="en-US">
                <a:solidFill>
                  <a:schemeClr val="dk1"/>
                </a:solidFill>
              </a:rPr>
              <a:t>Documentation/tutorial/information</a:t>
            </a:r>
            <a:endParaRPr/>
          </a:p>
        </p:txBody>
      </p:sp>
      <p:sp>
        <p:nvSpPr>
          <p:cNvPr id="121" name="Google Shape;121;p2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7/17/2018</a:t>
            </a:r>
            <a:endParaRPr/>
          </a:p>
        </p:txBody>
      </p:sp>
      <p:sp>
        <p:nvSpPr>
          <p:cNvPr id="122" name="Google Shape;122;p2"/>
          <p:cNvSpPr txBox="1"/>
          <p:nvPr>
            <p:ph idx="2" type="body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None/>
            </a:pPr>
            <a:r>
              <a:rPr lang="en-US"/>
              <a:t>Content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8" name="Google Shape;128;p3"/>
          <p:cNvSpPr txBox="1"/>
          <p:nvPr>
            <p:ph idx="1" type="body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71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i="1" lang="en-US">
                <a:solidFill>
                  <a:schemeClr val="dk1"/>
                </a:solidFill>
              </a:rPr>
              <a:t>Different service options to allow :</a:t>
            </a:r>
            <a:endParaRPr i="1">
              <a:solidFill>
                <a:schemeClr val="dk1"/>
              </a:solidFill>
            </a:endParaRPr>
          </a:p>
          <a:p>
            <a:pPr indent="-4064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-"/>
            </a:pPr>
            <a:r>
              <a:rPr i="1" lang="en-US">
                <a:solidFill>
                  <a:schemeClr val="dk1"/>
                </a:solidFill>
              </a:rPr>
              <a:t>Access data through different standard protocols and replicate data across different providers to increase fault-tolerance.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Assign global identifiers to files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Access highly-scalable storage from anywhere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Control the data sharing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Organise data using a flexible hierarchical structure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Extends storage resources for Compute instances</a:t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</a:endParaRPr>
          </a:p>
        </p:txBody>
      </p:sp>
      <p:sp>
        <p:nvSpPr>
          <p:cNvPr id="129" name="Google Shape;129;p3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7/17/2018</a:t>
            </a:r>
            <a:endParaRPr/>
          </a:p>
        </p:txBody>
      </p:sp>
      <p:sp>
        <p:nvSpPr>
          <p:cNvPr id="130" name="Google Shape;130;p3"/>
          <p:cNvSpPr txBox="1"/>
          <p:nvPr>
            <p:ph idx="2" type="body"/>
          </p:nvPr>
        </p:nvSpPr>
        <p:spPr>
          <a:xfrm>
            <a:off x="2699793" y="260489"/>
            <a:ext cx="6192688" cy="864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None/>
            </a:pPr>
            <a:r>
              <a:rPr lang="en-US"/>
              <a:t>Motivation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9f929e03cb_0_1"/>
          <p:cNvSpPr txBox="1"/>
          <p:nvPr>
            <p:ph idx="12" type="sldNum"/>
          </p:nvPr>
        </p:nvSpPr>
        <p:spPr>
          <a:xfrm>
            <a:off x="6553200" y="6381328"/>
            <a:ext cx="23394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6" name="Google Shape;136;g9f929e03cb_0_1"/>
          <p:cNvSpPr txBox="1"/>
          <p:nvPr>
            <p:ph idx="10" type="dt"/>
          </p:nvPr>
        </p:nvSpPr>
        <p:spPr>
          <a:xfrm>
            <a:off x="251520" y="6381328"/>
            <a:ext cx="21336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7/17/2018</a:t>
            </a:r>
            <a:endParaRPr/>
          </a:p>
        </p:txBody>
      </p:sp>
      <p:sp>
        <p:nvSpPr>
          <p:cNvPr id="137" name="Google Shape;137;g9f929e03cb_0_1"/>
          <p:cNvSpPr txBox="1"/>
          <p:nvPr>
            <p:ph idx="2" type="body"/>
          </p:nvPr>
        </p:nvSpPr>
        <p:spPr>
          <a:xfrm>
            <a:off x="2699793" y="260489"/>
            <a:ext cx="61926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None/>
            </a:pPr>
            <a:r>
              <a:rPr lang="en-US"/>
              <a:t>Architecture and interfaces</a:t>
            </a:r>
            <a:endParaRPr/>
          </a:p>
        </p:txBody>
      </p:sp>
      <p:pic>
        <p:nvPicPr>
          <p:cNvPr id="138" name="Google Shape;138;g9f929e03cb_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150" y="1276900"/>
            <a:ext cx="8553448" cy="440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9f92446f99_0_3"/>
          <p:cNvSpPr txBox="1"/>
          <p:nvPr>
            <p:ph idx="12" type="sldNum"/>
          </p:nvPr>
        </p:nvSpPr>
        <p:spPr>
          <a:xfrm>
            <a:off x="6553200" y="6381328"/>
            <a:ext cx="23394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4" name="Google Shape;144;g9f92446f99_0_3"/>
          <p:cNvSpPr txBox="1"/>
          <p:nvPr>
            <p:ph idx="1" type="body"/>
          </p:nvPr>
        </p:nvSpPr>
        <p:spPr>
          <a:xfrm>
            <a:off x="251520" y="1268764"/>
            <a:ext cx="8640900" cy="48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1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i="1" lang="en-US">
                <a:solidFill>
                  <a:schemeClr val="dk1"/>
                </a:solidFill>
              </a:rPr>
              <a:t>The service comprices 3 main options: File Storage, Block Storage and Object Storage.</a:t>
            </a:r>
            <a:endParaRPr i="1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>
                <a:solidFill>
                  <a:schemeClr val="dk1"/>
                </a:solidFill>
              </a:rPr>
              <a:t>File Storage: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Highly scalable storage system accessible from anywhere allowing to easily share data through different standard interfaces.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Technology: DPM, dCache, StoRM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Interfaces: SRM, HTTP/WebDAV, XRootD, GSIFTP, CDMI</a:t>
            </a:r>
            <a:endParaRPr i="1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</a:endParaRPr>
          </a:p>
          <a:p>
            <a:pPr indent="0" lvl="0" marL="1371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</a:endParaRPr>
          </a:p>
        </p:txBody>
      </p:sp>
      <p:sp>
        <p:nvSpPr>
          <p:cNvPr id="145" name="Google Shape;145;g9f92446f99_0_3"/>
          <p:cNvSpPr txBox="1"/>
          <p:nvPr>
            <p:ph idx="10" type="dt"/>
          </p:nvPr>
        </p:nvSpPr>
        <p:spPr>
          <a:xfrm>
            <a:off x="251520" y="6381328"/>
            <a:ext cx="21336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7/17/2018</a:t>
            </a:r>
            <a:endParaRPr/>
          </a:p>
        </p:txBody>
      </p:sp>
      <p:sp>
        <p:nvSpPr>
          <p:cNvPr id="146" name="Google Shape;146;g9f92446f99_0_3"/>
          <p:cNvSpPr txBox="1"/>
          <p:nvPr>
            <p:ph idx="2" type="body"/>
          </p:nvPr>
        </p:nvSpPr>
        <p:spPr>
          <a:xfrm>
            <a:off x="2699793" y="260489"/>
            <a:ext cx="61926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None/>
            </a:pPr>
            <a:r>
              <a:rPr lang="en-US"/>
              <a:t>Service architecture and interfaces</a:t>
            </a:r>
            <a:endParaRPr/>
          </a:p>
        </p:txBody>
      </p:sp>
      <p:pic>
        <p:nvPicPr>
          <p:cNvPr id="147" name="Google Shape;147;g9f92446f99_0_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6025" y="5373827"/>
            <a:ext cx="1863775" cy="940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g9f92446f99_0_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81194" y="5135944"/>
            <a:ext cx="1178500" cy="1178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g9f92446f99_0_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255575" y="5503175"/>
            <a:ext cx="2228850" cy="57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4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5" name="Google Shape;155;p4"/>
          <p:cNvSpPr txBox="1"/>
          <p:nvPr>
            <p:ph idx="1" type="body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71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i="1" lang="en-US">
                <a:solidFill>
                  <a:schemeClr val="dk1"/>
                </a:solidFill>
              </a:rPr>
              <a:t>Block Storage: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block-level storage solution that allows to expand the storage capacity of instances in the EGI Federated Cloud.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increase storage without increasing the size or capacit</a:t>
            </a:r>
            <a:r>
              <a:rPr i="1" lang="en-US">
                <a:solidFill>
                  <a:schemeClr val="dk1"/>
                </a:solidFill>
              </a:rPr>
              <a:t>y </a:t>
            </a:r>
            <a:r>
              <a:rPr i="1" lang="en-US">
                <a:solidFill>
                  <a:schemeClr val="dk1"/>
                </a:solidFill>
              </a:rPr>
              <a:t>of the  instance or by provisioning new ones; delete servers, keeping data intact and ready for the next time is need it.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Technology</a:t>
            </a:r>
            <a:r>
              <a:rPr i="1" lang="en-US">
                <a:solidFill>
                  <a:schemeClr val="dk1"/>
                </a:solidFill>
              </a:rPr>
              <a:t>: Openstack Cinder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Interfaces: POSIX for access, OCCI and Openstack CLI for management</a:t>
            </a:r>
            <a:endParaRPr i="1">
              <a:solidFill>
                <a:schemeClr val="dk1"/>
              </a:solidFill>
            </a:endParaRPr>
          </a:p>
        </p:txBody>
      </p:sp>
      <p:sp>
        <p:nvSpPr>
          <p:cNvPr id="156" name="Google Shape;156;p4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7/17/2018</a:t>
            </a:r>
            <a:endParaRPr/>
          </a:p>
        </p:txBody>
      </p:sp>
      <p:sp>
        <p:nvSpPr>
          <p:cNvPr id="157" name="Google Shape;157;p4"/>
          <p:cNvSpPr txBox="1"/>
          <p:nvPr>
            <p:ph idx="2" type="body"/>
          </p:nvPr>
        </p:nvSpPr>
        <p:spPr>
          <a:xfrm>
            <a:off x="2699793" y="260489"/>
            <a:ext cx="6192688" cy="864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None/>
            </a:pPr>
            <a:r>
              <a:rPr lang="en-US"/>
              <a:t>Service architecture and interfaces</a:t>
            </a:r>
            <a:endParaRPr/>
          </a:p>
        </p:txBody>
      </p:sp>
      <p:pic>
        <p:nvPicPr>
          <p:cNvPr id="158" name="Google Shape;158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00725" y="4694750"/>
            <a:ext cx="3249626" cy="57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9f92446f99_0_19"/>
          <p:cNvSpPr txBox="1"/>
          <p:nvPr>
            <p:ph idx="12" type="sldNum"/>
          </p:nvPr>
        </p:nvSpPr>
        <p:spPr>
          <a:xfrm>
            <a:off x="6553200" y="6381328"/>
            <a:ext cx="23394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4" name="Google Shape;164;g9f92446f99_0_19"/>
          <p:cNvSpPr txBox="1"/>
          <p:nvPr>
            <p:ph idx="1" type="body"/>
          </p:nvPr>
        </p:nvSpPr>
        <p:spPr>
          <a:xfrm>
            <a:off x="251520" y="1268764"/>
            <a:ext cx="8640900" cy="48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1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i="1" lang="en-US">
                <a:solidFill>
                  <a:schemeClr val="dk1"/>
                </a:solidFill>
              </a:rPr>
              <a:t>Object</a:t>
            </a:r>
            <a:r>
              <a:rPr i="1" lang="en-US">
                <a:solidFill>
                  <a:schemeClr val="dk1"/>
                </a:solidFill>
              </a:rPr>
              <a:t> Storage:</a:t>
            </a:r>
            <a:endParaRPr i="1">
              <a:solidFill>
                <a:schemeClr val="dk1"/>
              </a:solidFill>
            </a:endParaRPr>
          </a:p>
          <a:p>
            <a:pPr indent="-4000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700"/>
              <a:buChar char="-"/>
            </a:pPr>
            <a:r>
              <a:rPr i="1" lang="en-US" sz="2700">
                <a:solidFill>
                  <a:srgbClr val="434343"/>
                </a:solidFill>
              </a:rPr>
              <a:t>Manages data as objects. Each object includes the data itself, a variable amount of metadata, and a globally unique identifier.</a:t>
            </a:r>
            <a:endParaRPr i="1" sz="2700">
              <a:solidFill>
                <a:srgbClr val="434343"/>
              </a:solidFill>
            </a:endParaRPr>
          </a:p>
          <a:p>
            <a:pPr indent="-4000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700"/>
              <a:buChar char="-"/>
            </a:pPr>
            <a:r>
              <a:rPr i="1" lang="en-US" sz="2700">
                <a:solidFill>
                  <a:srgbClr val="434343"/>
                </a:solidFill>
              </a:rPr>
              <a:t>Cloud object storage allows relatively inexpensive, scalable and self-healing retention of massive amounts of </a:t>
            </a:r>
            <a:r>
              <a:rPr i="1" lang="en-US" sz="2700">
                <a:solidFill>
                  <a:srgbClr val="434343"/>
                </a:solidFill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unstructured data</a:t>
            </a:r>
            <a:endParaRPr i="1" sz="2700">
              <a:solidFill>
                <a:srgbClr val="434343"/>
              </a:solidFill>
            </a:endParaRPr>
          </a:p>
          <a:p>
            <a:pPr indent="-37719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Technology : OpenStack Swift, CEPH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Interfaces: S3, Swift, CDMI</a:t>
            </a:r>
            <a:endParaRPr i="1">
              <a:solidFill>
                <a:schemeClr val="dk1"/>
              </a:solidFill>
            </a:endParaRPr>
          </a:p>
        </p:txBody>
      </p:sp>
      <p:sp>
        <p:nvSpPr>
          <p:cNvPr id="165" name="Google Shape;165;g9f92446f99_0_19"/>
          <p:cNvSpPr txBox="1"/>
          <p:nvPr>
            <p:ph idx="10" type="dt"/>
          </p:nvPr>
        </p:nvSpPr>
        <p:spPr>
          <a:xfrm>
            <a:off x="251520" y="6381328"/>
            <a:ext cx="21336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7/17/2018</a:t>
            </a:r>
            <a:endParaRPr/>
          </a:p>
        </p:txBody>
      </p:sp>
      <p:sp>
        <p:nvSpPr>
          <p:cNvPr id="166" name="Google Shape;166;g9f92446f99_0_19"/>
          <p:cNvSpPr txBox="1"/>
          <p:nvPr>
            <p:ph idx="2" type="body"/>
          </p:nvPr>
        </p:nvSpPr>
        <p:spPr>
          <a:xfrm>
            <a:off x="2699793" y="260489"/>
            <a:ext cx="61926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None/>
            </a:pPr>
            <a:r>
              <a:rPr lang="en-US"/>
              <a:t>Service architecture and interfaces</a:t>
            </a:r>
            <a:endParaRPr/>
          </a:p>
        </p:txBody>
      </p:sp>
      <p:pic>
        <p:nvPicPr>
          <p:cNvPr id="167" name="Google Shape;167;g9f92446f99_0_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41525" y="5366750"/>
            <a:ext cx="3249626" cy="57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g9f92446f99_0_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854077" y="3765000"/>
            <a:ext cx="1124876" cy="1399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5"/>
          <p:cNvSpPr txBox="1"/>
          <p:nvPr>
            <p:ph idx="12" type="sldNum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4" name="Google Shape;174;p5"/>
          <p:cNvSpPr txBox="1"/>
          <p:nvPr>
            <p:ph idx="1" type="body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71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i="1" lang="en-US">
                <a:solidFill>
                  <a:schemeClr val="dk1"/>
                </a:solidFill>
              </a:rPr>
              <a:t>File Storage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The service exposes </a:t>
            </a:r>
            <a:r>
              <a:rPr i="1" lang="en-US">
                <a:solidFill>
                  <a:schemeClr val="dk1"/>
                </a:solidFill>
              </a:rPr>
              <a:t>standard</a:t>
            </a:r>
            <a:r>
              <a:rPr i="1" lang="en-US">
                <a:solidFill>
                  <a:schemeClr val="dk1"/>
                </a:solidFill>
              </a:rPr>
              <a:t> interface for data access that can be contacted via CLIs and libraries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For grid based protocols ( SRM, gsiftp, Xrootd) the </a:t>
            </a:r>
            <a:r>
              <a:rPr i="1" lang="en-US" u="sng">
                <a:solidFill>
                  <a:schemeClr val="dk1"/>
                </a:solidFill>
              </a:rPr>
              <a:t>gfal2</a:t>
            </a:r>
            <a:r>
              <a:rPr i="1" lang="en-US">
                <a:solidFill>
                  <a:schemeClr val="dk1"/>
                </a:solidFill>
              </a:rPr>
              <a:t> library and CLI is the </a:t>
            </a:r>
            <a:r>
              <a:rPr i="1" lang="en-US">
                <a:solidFill>
                  <a:schemeClr val="dk1"/>
                </a:solidFill>
              </a:rPr>
              <a:t>recommended</a:t>
            </a:r>
            <a:r>
              <a:rPr i="1" lang="en-US">
                <a:solidFill>
                  <a:schemeClr val="dk1"/>
                </a:solidFill>
              </a:rPr>
              <a:t> </a:t>
            </a:r>
            <a:r>
              <a:rPr i="1" lang="en-US">
                <a:solidFill>
                  <a:schemeClr val="dk1"/>
                </a:solidFill>
              </a:rPr>
              <a:t>choice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For HTTP/Webdav many known clients are available, like curl</a:t>
            </a:r>
            <a:endParaRPr i="1">
              <a:solidFill>
                <a:schemeClr val="dk1"/>
              </a:solidFill>
            </a:endParaRPr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>
              <a:solidFill>
                <a:schemeClr val="dk1"/>
              </a:solidFill>
            </a:endParaRPr>
          </a:p>
          <a:p>
            <a:pPr indent="-4064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i="1" lang="en-US">
                <a:solidFill>
                  <a:schemeClr val="dk1"/>
                </a:solidFill>
              </a:rPr>
              <a:t>Block Storage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Storage is accessible via POSIX interface. </a:t>
            </a:r>
            <a:endParaRPr i="1">
              <a:solidFill>
                <a:schemeClr val="dk1"/>
              </a:solidFill>
            </a:endParaRPr>
          </a:p>
        </p:txBody>
      </p:sp>
      <p:sp>
        <p:nvSpPr>
          <p:cNvPr id="175" name="Google Shape;175;p5"/>
          <p:cNvSpPr txBox="1"/>
          <p:nvPr>
            <p:ph idx="10" type="dt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7/17/2018</a:t>
            </a:r>
            <a:endParaRPr/>
          </a:p>
        </p:txBody>
      </p:sp>
      <p:sp>
        <p:nvSpPr>
          <p:cNvPr id="176" name="Google Shape;176;p5"/>
          <p:cNvSpPr txBox="1"/>
          <p:nvPr>
            <p:ph idx="2" type="body"/>
          </p:nvPr>
        </p:nvSpPr>
        <p:spPr>
          <a:xfrm>
            <a:off x="2699793" y="260489"/>
            <a:ext cx="6192688" cy="8640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None/>
            </a:pPr>
            <a:r>
              <a:rPr lang="en-US"/>
              <a:t>Service access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9f92446f99_0_29"/>
          <p:cNvSpPr txBox="1"/>
          <p:nvPr>
            <p:ph idx="12" type="sldNum"/>
          </p:nvPr>
        </p:nvSpPr>
        <p:spPr>
          <a:xfrm>
            <a:off x="6553200" y="6381328"/>
            <a:ext cx="23394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2" name="Google Shape;182;g9f92446f99_0_29"/>
          <p:cNvSpPr txBox="1"/>
          <p:nvPr>
            <p:ph idx="1" type="body"/>
          </p:nvPr>
        </p:nvSpPr>
        <p:spPr>
          <a:xfrm>
            <a:off x="251520" y="1268764"/>
            <a:ext cx="8640900" cy="48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7175" lvl="0" marL="2571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</a:pPr>
            <a:r>
              <a:rPr i="1" lang="en-US">
                <a:solidFill>
                  <a:schemeClr val="dk1"/>
                </a:solidFill>
              </a:rPr>
              <a:t>Object</a:t>
            </a:r>
            <a:r>
              <a:rPr i="1" lang="en-US">
                <a:solidFill>
                  <a:schemeClr val="dk1"/>
                </a:solidFill>
              </a:rPr>
              <a:t> Storage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for Openstack Swift implementation, the </a:t>
            </a:r>
            <a:r>
              <a:rPr i="1" lang="en-US" u="sng">
                <a:solidFill>
                  <a:schemeClr val="dk1"/>
                </a:solidFill>
              </a:rPr>
              <a:t>OpenStack CLI</a:t>
            </a:r>
            <a:r>
              <a:rPr i="1" lang="en-US">
                <a:solidFill>
                  <a:schemeClr val="dk1"/>
                </a:solidFill>
              </a:rPr>
              <a:t> can be used to access objects and containers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for Object storage instances exposing the CDMI and S3 protocols any CDMI and S3 command line client can be used</a:t>
            </a:r>
            <a:endParaRPr i="1">
              <a:solidFill>
                <a:schemeClr val="dk1"/>
              </a:solidFill>
            </a:endParaRPr>
          </a:p>
          <a:p>
            <a:pPr indent="-37719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40"/>
              <a:buChar char="-"/>
            </a:pPr>
            <a:r>
              <a:rPr i="1" lang="en-US">
                <a:solidFill>
                  <a:schemeClr val="dk1"/>
                </a:solidFill>
              </a:rPr>
              <a:t>Many libraries are also </a:t>
            </a:r>
            <a:r>
              <a:rPr i="1" lang="en-US">
                <a:solidFill>
                  <a:schemeClr val="dk1"/>
                </a:solidFill>
              </a:rPr>
              <a:t>available</a:t>
            </a:r>
            <a:r>
              <a:rPr i="1" lang="en-US">
                <a:solidFill>
                  <a:schemeClr val="dk1"/>
                </a:solidFill>
              </a:rPr>
              <a:t> for programmatic access via S3 , CDMI and Swift protocols</a:t>
            </a:r>
            <a:endParaRPr i="1">
              <a:solidFill>
                <a:schemeClr val="dk1"/>
              </a:solidFill>
            </a:endParaRPr>
          </a:p>
        </p:txBody>
      </p:sp>
      <p:sp>
        <p:nvSpPr>
          <p:cNvPr id="183" name="Google Shape;183;g9f92446f99_0_29"/>
          <p:cNvSpPr txBox="1"/>
          <p:nvPr>
            <p:ph idx="10" type="dt"/>
          </p:nvPr>
        </p:nvSpPr>
        <p:spPr>
          <a:xfrm>
            <a:off x="251520" y="6381328"/>
            <a:ext cx="2133600" cy="2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7/17/2018</a:t>
            </a:r>
            <a:endParaRPr/>
          </a:p>
        </p:txBody>
      </p:sp>
      <p:sp>
        <p:nvSpPr>
          <p:cNvPr id="184" name="Google Shape;184;g9f92446f99_0_29"/>
          <p:cNvSpPr txBox="1"/>
          <p:nvPr>
            <p:ph idx="2" type="body"/>
          </p:nvPr>
        </p:nvSpPr>
        <p:spPr>
          <a:xfrm>
            <a:off x="2699793" y="260489"/>
            <a:ext cx="6192600" cy="86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3200"/>
              <a:buNone/>
            </a:pPr>
            <a:r>
              <a:rPr lang="en-US"/>
              <a:t>Service access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ide_base">
  <a:themeElements>
    <a:clrScheme name="Eudat-Color">
      <a:dk1>
        <a:srgbClr val="515151"/>
      </a:dk1>
      <a:lt1>
        <a:srgbClr val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2018-01-30T10:37:03Z</dcterms:created>
  <dc:creator>Caterina Piagentini</dc:creator>
</cp:coreProperties>
</file>