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0"/>
  </p:notesMasterIdLst>
  <p:sldIdLst>
    <p:sldId id="256" r:id="rId2"/>
    <p:sldId id="257" r:id="rId3"/>
    <p:sldId id="262" r:id="rId4"/>
    <p:sldId id="269" r:id="rId5"/>
    <p:sldId id="266" r:id="rId6"/>
    <p:sldId id="278" r:id="rId7"/>
    <p:sldId id="279" r:id="rId8"/>
    <p:sldId id="276" r:id="rId9"/>
    <p:sldId id="277" r:id="rId10"/>
    <p:sldId id="265" r:id="rId11"/>
    <p:sldId id="274" r:id="rId12"/>
    <p:sldId id="275" r:id="rId13"/>
    <p:sldId id="271" r:id="rId14"/>
    <p:sldId id="264" r:id="rId15"/>
    <p:sldId id="267" r:id="rId16"/>
    <p:sldId id="273" r:id="rId17"/>
    <p:sldId id="270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046"/>
    <a:srgbClr val="B5892D"/>
    <a:srgbClr val="75A5D8"/>
    <a:srgbClr val="E2E4EA"/>
    <a:srgbClr val="1D2F45"/>
    <a:srgbClr val="75A4D9"/>
    <a:srgbClr val="1670C9"/>
    <a:srgbClr val="2D4E77"/>
    <a:srgbClr val="575989"/>
    <a:srgbClr val="12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43"/>
    <p:restoredTop sz="86465" autoAdjust="0"/>
  </p:normalViewPr>
  <p:slideViewPr>
    <p:cSldViewPr>
      <p:cViewPr>
        <p:scale>
          <a:sx n="60" d="100"/>
          <a:sy n="60" d="100"/>
        </p:scale>
        <p:origin x="1755" y="-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7" d="100"/>
          <a:sy n="157" d="100"/>
        </p:scale>
        <p:origin x="42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03/06/2019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5343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837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8059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001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28C7CE7-02F6-9C4E-B49C-A3F54D237E10}"/>
              </a:ext>
            </a:extLst>
          </p:cNvPr>
          <p:cNvSpPr txBox="1"/>
          <p:nvPr userDrawn="1"/>
        </p:nvSpPr>
        <p:spPr>
          <a:xfrm>
            <a:off x="1858186" y="5161114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29" y="5021749"/>
            <a:ext cx="58952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23" y="5413598"/>
            <a:ext cx="644783" cy="63322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88D622C-A836-684D-8BDB-40E405A1B5A9}"/>
              </a:ext>
            </a:extLst>
          </p:cNvPr>
          <p:cNvSpPr txBox="1"/>
          <p:nvPr userDrawn="1"/>
        </p:nvSpPr>
        <p:spPr>
          <a:xfrm>
            <a:off x="1794880" y="5557093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sp>
        <p:nvSpPr>
          <p:cNvPr id="12" name="Rettangolo 11"/>
          <p:cNvSpPr/>
          <p:nvPr userDrawn="1"/>
        </p:nvSpPr>
        <p:spPr>
          <a:xfrm>
            <a:off x="755578" y="6381329"/>
            <a:ext cx="8280920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25" noProof="0" dirty="0"/>
              <a:t>EOSC-hub receives funding from the European Union’s Horizon 2020 research and innovation programme under grant agreement No. 777536.</a:t>
            </a:r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4" y="6381328"/>
            <a:ext cx="422176" cy="282000"/>
          </a:xfrm>
          <a:prstGeom prst="rect">
            <a:avLst/>
          </a:prstGeom>
        </p:spPr>
      </p:pic>
      <p:cxnSp>
        <p:nvCxnSpPr>
          <p:cNvPr id="14" name="Connettore 1 13"/>
          <p:cNvCxnSpPr>
            <a:cxnSpLocks/>
          </p:cNvCxnSpPr>
          <p:nvPr userDrawn="1"/>
        </p:nvCxnSpPr>
        <p:spPr>
          <a:xfrm>
            <a:off x="1403648" y="4941168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80" y="1247533"/>
            <a:ext cx="4916162" cy="122412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51C4A5-F0D1-DC40-9A0A-0C46196796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02928" y="3572463"/>
            <a:ext cx="6121400" cy="720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i="1">
                <a:solidFill>
                  <a:srgbClr val="B5892D"/>
                </a:solidFill>
              </a:defRPr>
            </a:lvl1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sub-</a:t>
            </a:r>
            <a:r>
              <a:rPr lang="it-IT" dirty="0" err="1"/>
              <a:t>title</a:t>
            </a:r>
            <a:endParaRPr lang="en-GB" dirty="0"/>
          </a:p>
        </p:txBody>
      </p:sp>
      <p:sp>
        <p:nvSpPr>
          <p:cNvPr id="19" name="Segnaposto contenuto 18">
            <a:extLst>
              <a:ext uri="{FF2B5EF4-FFF2-40B4-BE49-F238E27FC236}">
                <a16:creationId xmlns:a16="http://schemas.microsoft.com/office/drawing/2014/main" id="{0E77F5B3-574B-5F42-A9A9-B514FF8E49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03350" y="2852738"/>
            <a:ext cx="6192838" cy="5762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rgbClr val="1C3046"/>
                </a:solidFill>
              </a:defRPr>
            </a:lvl1pPr>
          </a:lstStyle>
          <a:p>
            <a:pPr lvl="0"/>
            <a:r>
              <a:rPr lang="it-IT" b="1" dirty="0">
                <a:solidFill>
                  <a:srgbClr val="1C3046"/>
                </a:solidFill>
              </a:rPr>
              <a:t>Click </a:t>
            </a:r>
            <a:r>
              <a:rPr lang="it-IT" b="1" dirty="0" err="1">
                <a:solidFill>
                  <a:srgbClr val="1C3046"/>
                </a:solidFill>
              </a:rPr>
              <a:t>here</a:t>
            </a:r>
            <a:r>
              <a:rPr lang="it-IT" b="1" dirty="0">
                <a:solidFill>
                  <a:srgbClr val="1C3046"/>
                </a:solidFill>
              </a:rPr>
              <a:t> to </a:t>
            </a:r>
            <a:r>
              <a:rPr lang="it-IT" b="1" dirty="0" err="1">
                <a:solidFill>
                  <a:srgbClr val="1C3046"/>
                </a:solidFill>
              </a:rPr>
              <a:t>add</a:t>
            </a:r>
            <a:r>
              <a:rPr lang="it-IT" b="1" dirty="0">
                <a:solidFill>
                  <a:srgbClr val="1C3046"/>
                </a:solidFill>
              </a:rPr>
              <a:t> </a:t>
            </a:r>
            <a:r>
              <a:rPr lang="it-IT" b="1" dirty="0" err="1">
                <a:solidFill>
                  <a:srgbClr val="1C3046"/>
                </a:solidFill>
              </a:rPr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1520" y="1268764"/>
            <a:ext cx="864096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03-Jun-19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5035836" y="-3"/>
            <a:ext cx="1303646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878656" y="-2404"/>
            <a:ext cx="1142863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381465" y="0"/>
            <a:ext cx="1601457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35" y="-3"/>
            <a:ext cx="643613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1677" y="260489"/>
            <a:ext cx="5980803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>
            <a:spLocks/>
          </p:cNvSpPr>
          <p:nvPr userDrawn="1"/>
        </p:nvSpPr>
        <p:spPr>
          <a:xfrm>
            <a:off x="3114459" y="0"/>
            <a:ext cx="113352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5940154" y="0"/>
            <a:ext cx="316747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8401706" y="0"/>
            <a:ext cx="74763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1907705" y="0"/>
            <a:ext cx="101605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7164289" y="0"/>
            <a:ext cx="1303646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5220074" y="0"/>
            <a:ext cx="114286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276470" y="-2"/>
            <a:ext cx="63123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643478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2590802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4247980" y="0"/>
            <a:ext cx="105248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7357994" y="0"/>
            <a:ext cx="166335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35" y="-2"/>
            <a:ext cx="6436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Immagine 33">
            <a:extLst>
              <a:ext uri="{FF2B5EF4-FFF2-40B4-BE49-F238E27FC236}">
                <a16:creationId xmlns:a16="http://schemas.microsoft.com/office/drawing/2014/main" id="{E748C170-E3A2-4036-BB02-1958ADA9CF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2230377E-78D8-44FD-B341-8F4ED9188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5" y="-1585"/>
            <a:ext cx="9144000" cy="56665"/>
          </a:xfrm>
          <a:prstGeom prst="rect">
            <a:avLst/>
          </a:prstGeom>
        </p:spPr>
      </p:pic>
      <p:sp>
        <p:nvSpPr>
          <p:cNvPr id="42" name="Rettangolo 41">
            <a:extLst>
              <a:ext uri="{FF2B5EF4-FFF2-40B4-BE49-F238E27FC236}">
                <a16:creationId xmlns:a16="http://schemas.microsoft.com/office/drawing/2014/main" id="{72ADA07B-AD55-4EFA-9DCD-327EED436DBB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8908929C-8E44-1A4A-A572-D417C01C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A1CF1935-6208-F949-8DA8-22C8D0B59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03-Jun-19</a:t>
            </a:fld>
            <a:endParaRPr lang="en-US" dirty="0"/>
          </a:p>
        </p:txBody>
      </p:sp>
      <p:sp>
        <p:nvSpPr>
          <p:cNvPr id="43" name="Footer Placeholder 4">
            <a:extLst>
              <a:ext uri="{FF2B5EF4-FFF2-40B4-BE49-F238E27FC236}">
                <a16:creationId xmlns:a16="http://schemas.microsoft.com/office/drawing/2014/main" id="{01410308-86A1-CE4F-8695-F61533B91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1520" y="1340772"/>
            <a:ext cx="4248472" cy="474744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lang="en-GB" sz="26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lang="en-GB" sz="24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44009" y="1340772"/>
            <a:ext cx="4248472" cy="474744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657350" marR="0" indent="-45720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 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3114459" y="0"/>
            <a:ext cx="113352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5940154" y="0"/>
            <a:ext cx="316747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8401706" y="0"/>
            <a:ext cx="74763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1907705" y="0"/>
            <a:ext cx="101605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7164289" y="0"/>
            <a:ext cx="1303646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220074" y="0"/>
            <a:ext cx="114286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276470" y="-2"/>
            <a:ext cx="63123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643478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2590802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4247980" y="0"/>
            <a:ext cx="105248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7357994" y="0"/>
            <a:ext cx="166335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35" y="-2"/>
            <a:ext cx="6436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Immagine 37">
            <a:extLst>
              <a:ext uri="{FF2B5EF4-FFF2-40B4-BE49-F238E27FC236}">
                <a16:creationId xmlns:a16="http://schemas.microsoft.com/office/drawing/2014/main" id="{6E92571F-B9E2-4515-A851-FD195B1690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928418AB-C8AD-472B-89A7-2D6A16B3D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-1585"/>
            <a:ext cx="9144000" cy="56665"/>
          </a:xfrm>
          <a:prstGeom prst="rect">
            <a:avLst/>
          </a:prstGeom>
        </p:spPr>
      </p:pic>
      <p:sp>
        <p:nvSpPr>
          <p:cNvPr id="46" name="Rettangolo 45">
            <a:extLst>
              <a:ext uri="{FF2B5EF4-FFF2-40B4-BE49-F238E27FC236}">
                <a16:creationId xmlns:a16="http://schemas.microsoft.com/office/drawing/2014/main" id="{123C6A7A-0C9A-4D82-B852-DF92CC423C4B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00EFEDC4-EF62-9343-9EE9-EB34B88B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2" name="Date Placeholder 3">
            <a:extLst>
              <a:ext uri="{FF2B5EF4-FFF2-40B4-BE49-F238E27FC236}">
                <a16:creationId xmlns:a16="http://schemas.microsoft.com/office/drawing/2014/main" id="{8BDDDF39-2847-5C45-8C28-79E66DD09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03-Jun-19</a:t>
            </a:fld>
            <a:endParaRPr lang="en-US" dirty="0"/>
          </a:p>
        </p:txBody>
      </p:sp>
      <p:sp>
        <p:nvSpPr>
          <p:cNvPr id="43" name="Footer Placeholder 4">
            <a:extLst>
              <a:ext uri="{FF2B5EF4-FFF2-40B4-BE49-F238E27FC236}">
                <a16:creationId xmlns:a16="http://schemas.microsoft.com/office/drawing/2014/main" id="{E515CF22-948A-774C-8025-06D4D9860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40" name="Segnaposto testo 3">
            <a:extLst>
              <a:ext uri="{FF2B5EF4-FFF2-40B4-BE49-F238E27FC236}">
                <a16:creationId xmlns:a16="http://schemas.microsoft.com/office/drawing/2014/main" id="{26E22B5B-74B7-984A-B35C-01F845E6DC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1677" y="260489"/>
            <a:ext cx="5980803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Text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1252496-1750-864D-B854-CEE0315DE69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 rot="5400000">
            <a:off x="2123727" y="-603447"/>
            <a:ext cx="4896546" cy="8640960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657350" marR="0" indent="-45720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r>
              <a:rPr lang="en-GB" noProof="0" dirty="0"/>
              <a:t> </a:t>
            </a:r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cxnSp>
        <p:nvCxnSpPr>
          <p:cNvPr id="40" name="Connettore 1 39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Immagine 31">
            <a:extLst>
              <a:ext uri="{FF2B5EF4-FFF2-40B4-BE49-F238E27FC236}">
                <a16:creationId xmlns:a16="http://schemas.microsoft.com/office/drawing/2014/main" id="{FA6B2CD8-FEE8-4B8F-B1F0-EA8D83797B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0EBFEB97-F397-4880-BA39-E13E87E319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-1585"/>
            <a:ext cx="9144000" cy="56665"/>
          </a:xfrm>
          <a:prstGeom prst="rect">
            <a:avLst/>
          </a:prstGeom>
        </p:spPr>
      </p:pic>
      <p:sp>
        <p:nvSpPr>
          <p:cNvPr id="45" name="Rettangolo 44">
            <a:extLst>
              <a:ext uri="{FF2B5EF4-FFF2-40B4-BE49-F238E27FC236}">
                <a16:creationId xmlns:a16="http://schemas.microsoft.com/office/drawing/2014/main" id="{D9796DA9-E1E4-4FB4-8943-01C592107B8A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8331AB2-FA10-F049-BA93-704EC2A5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9817EDF-DE74-3540-B1AD-C331BAC2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03-Jun-19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BE6B5B4-AF6A-764F-AC9F-BFC02551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2D92F18E-5415-984E-8376-0329B157E5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1677" y="260489"/>
            <a:ext cx="5980803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92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41E515-DD63-3D42-B42C-9035172A73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3568" y="2849622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408EAB-6398-5543-8CB0-5155F921C6F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83568" y="2162303"/>
            <a:ext cx="5883079" cy="556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48407DB-BA49-C94D-ADD2-877CBDD6C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33419"/>
            <a:ext cx="9144000" cy="56665"/>
          </a:xfrm>
          <a:prstGeom prst="rect">
            <a:avLst/>
          </a:prstGeom>
        </p:spPr>
      </p:pic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6CFA5BBC-FB79-3941-902F-8F674A72F7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5980803" cy="585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F32A041-669E-4668-AFFC-D799D71AE9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-1585"/>
            <a:ext cx="9144000" cy="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se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89775736-39B8-4946-BA4E-2E26123BEAA4}"/>
              </a:ext>
            </a:extLst>
          </p:cNvPr>
          <p:cNvSpPr txBox="1"/>
          <p:nvPr userDrawn="1"/>
        </p:nvSpPr>
        <p:spPr>
          <a:xfrm>
            <a:off x="3131840" y="591996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E9FBBCD-1A09-854C-AD37-ABFC23BF7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838387"/>
            <a:ext cx="589524" cy="5789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B059FA9-527F-3047-9752-9021170989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5803404"/>
            <a:ext cx="644783" cy="63322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4016F19-9C1F-4B4E-A65D-FC565E20B416}"/>
              </a:ext>
            </a:extLst>
          </p:cNvPr>
          <p:cNvSpPr txBox="1"/>
          <p:nvPr userDrawn="1"/>
        </p:nvSpPr>
        <p:spPr>
          <a:xfrm>
            <a:off x="5004049" y="589282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D2F45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D2F45"/>
              </a:solidFill>
              <a:ea typeface="Source Sans Pro" charset="0"/>
              <a:cs typeface="Source Sans Pro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07" y="3358840"/>
            <a:ext cx="1784961" cy="2231201"/>
          </a:xfrm>
          <a:prstGeom prst="rect">
            <a:avLst/>
          </a:prstGeom>
        </p:spPr>
      </p:pic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97C3FAB3-381B-274E-9A7E-CD86B4B697B3}"/>
              </a:ext>
            </a:extLst>
          </p:cNvPr>
          <p:cNvCxnSpPr/>
          <p:nvPr userDrawn="1"/>
        </p:nvCxnSpPr>
        <p:spPr>
          <a:xfrm>
            <a:off x="671555" y="2929632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olo 22">
            <a:extLst>
              <a:ext uri="{FF2B5EF4-FFF2-40B4-BE49-F238E27FC236}">
                <a16:creationId xmlns:a16="http://schemas.microsoft.com/office/drawing/2014/main" id="{91A4CF75-7F87-534F-870F-ED5701E571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702" y="1772817"/>
            <a:ext cx="2894178" cy="10081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b="1" dirty="0" err="1">
                <a:solidFill>
                  <a:srgbClr val="1C3046"/>
                </a:solidFill>
              </a:rPr>
              <a:t>Thank</a:t>
            </a:r>
            <a:r>
              <a:rPr lang="it-IT" b="1" dirty="0">
                <a:solidFill>
                  <a:srgbClr val="1C3046"/>
                </a:solidFill>
              </a:rPr>
              <a:t> </a:t>
            </a:r>
            <a:r>
              <a:rPr lang="it-IT" b="1" dirty="0" err="1">
                <a:solidFill>
                  <a:srgbClr val="1C3046"/>
                </a:solidFill>
              </a:rPr>
              <a:t>you</a:t>
            </a:r>
            <a:r>
              <a:rPr lang="it-IT" b="1" dirty="0">
                <a:solidFill>
                  <a:srgbClr val="1C3046"/>
                </a:solidFill>
              </a:rPr>
              <a:t> for </a:t>
            </a:r>
            <a:r>
              <a:rPr lang="it-IT" b="1" dirty="0" err="1">
                <a:solidFill>
                  <a:srgbClr val="1C3046"/>
                </a:solidFill>
              </a:rPr>
              <a:t>your</a:t>
            </a:r>
            <a:r>
              <a:rPr lang="it-IT" b="1" dirty="0">
                <a:solidFill>
                  <a:srgbClr val="1C3046"/>
                </a:solidFill>
              </a:rPr>
              <a:t> </a:t>
            </a:r>
            <a:r>
              <a:rPr lang="it-IT" b="1" dirty="0" err="1">
                <a:solidFill>
                  <a:srgbClr val="1C3046"/>
                </a:solidFill>
              </a:rPr>
              <a:t>attention</a:t>
            </a:r>
            <a:r>
              <a:rPr lang="it-IT" b="1" dirty="0">
                <a:solidFill>
                  <a:srgbClr val="1C3046"/>
                </a:solidFill>
              </a:rPr>
              <a:t>!</a:t>
            </a:r>
            <a:endParaRPr lang="en-GB" dirty="0"/>
          </a:p>
        </p:txBody>
      </p:sp>
      <p:sp>
        <p:nvSpPr>
          <p:cNvPr id="33" name="Segnaposto contenuto 32">
            <a:extLst>
              <a:ext uri="{FF2B5EF4-FFF2-40B4-BE49-F238E27FC236}">
                <a16:creationId xmlns:a16="http://schemas.microsoft.com/office/drawing/2014/main" id="{EFF3BDC9-F42A-914E-9BE9-F145917FEA3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08104" y="1773238"/>
            <a:ext cx="3385071" cy="158591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indent="0">
              <a:buNone/>
            </a:pPr>
            <a:r>
              <a:rPr lang="en-GB" sz="1800" b="1" dirty="0">
                <a:solidFill>
                  <a:srgbClr val="1C3046"/>
                </a:solidFill>
              </a:rPr>
              <a:t>Contact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1C3046"/>
                </a:solidFill>
              </a:rPr>
              <a:t>Lorem ipsum </a:t>
            </a:r>
            <a:r>
              <a:rPr lang="en-GB" sz="1800" dirty="0" err="1">
                <a:solidFill>
                  <a:srgbClr val="1C3046"/>
                </a:solidFill>
              </a:rPr>
              <a:t>dolor</a:t>
            </a:r>
            <a:r>
              <a:rPr lang="en-GB" sz="1800" dirty="0">
                <a:solidFill>
                  <a:srgbClr val="1C3046"/>
                </a:solidFill>
              </a:rPr>
              <a:t> sit </a:t>
            </a:r>
            <a:r>
              <a:rPr lang="en-GB" sz="1800" dirty="0" err="1">
                <a:solidFill>
                  <a:srgbClr val="1C3046"/>
                </a:solidFill>
              </a:rPr>
              <a:t>amet</a:t>
            </a:r>
            <a:r>
              <a:rPr lang="en-GB" sz="1800" dirty="0">
                <a:solidFill>
                  <a:srgbClr val="1C3046"/>
                </a:solidFill>
              </a:rPr>
              <a:t>, </a:t>
            </a:r>
            <a:r>
              <a:rPr lang="en-GB" sz="1800" dirty="0" err="1">
                <a:solidFill>
                  <a:srgbClr val="1C3046"/>
                </a:solidFill>
              </a:rPr>
              <a:t>consectetur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adipisicing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elit</a:t>
            </a:r>
            <a:r>
              <a:rPr lang="en-GB" sz="1800" dirty="0">
                <a:solidFill>
                  <a:srgbClr val="1C3046"/>
                </a:solidFill>
              </a:rPr>
              <a:t>, </a:t>
            </a:r>
            <a:r>
              <a:rPr lang="en-GB" sz="1800" dirty="0" err="1">
                <a:solidFill>
                  <a:srgbClr val="1C3046"/>
                </a:solidFill>
              </a:rPr>
              <a:t>sed</a:t>
            </a:r>
            <a:r>
              <a:rPr lang="en-GB" sz="1800" dirty="0">
                <a:solidFill>
                  <a:srgbClr val="1C3046"/>
                </a:solidFill>
              </a:rPr>
              <a:t> do </a:t>
            </a:r>
            <a:r>
              <a:rPr lang="en-GB" sz="1800" dirty="0" err="1">
                <a:solidFill>
                  <a:srgbClr val="1C3046"/>
                </a:solidFill>
              </a:rPr>
              <a:t>eiusmod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tempor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incididunt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ut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labore</a:t>
            </a:r>
            <a:r>
              <a:rPr lang="en-GB" sz="1800" dirty="0">
                <a:solidFill>
                  <a:srgbClr val="1C3046"/>
                </a:solidFill>
              </a:rPr>
              <a:t> et </a:t>
            </a:r>
            <a:r>
              <a:rPr lang="en-GB" sz="1800" dirty="0" err="1">
                <a:solidFill>
                  <a:srgbClr val="1C3046"/>
                </a:solidFill>
              </a:rPr>
              <a:t>dolore</a:t>
            </a:r>
            <a:r>
              <a:rPr lang="en-GB" sz="1800" dirty="0">
                <a:solidFill>
                  <a:srgbClr val="1C3046"/>
                </a:solidFill>
              </a:rPr>
              <a:t> magna</a:t>
            </a:r>
          </a:p>
        </p:txBody>
      </p:sp>
      <p:sp>
        <p:nvSpPr>
          <p:cNvPr id="34" name="Segnaposto contenuto 32">
            <a:extLst>
              <a:ext uri="{FF2B5EF4-FFF2-40B4-BE49-F238E27FC236}">
                <a16:creationId xmlns:a16="http://schemas.microsoft.com/office/drawing/2014/main" id="{7E962D83-1102-414B-ACBE-1C6C8F8FE54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105" y="3163634"/>
            <a:ext cx="2484735" cy="40938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800" i="1" dirty="0" err="1"/>
              <a:t>Questions</a:t>
            </a:r>
            <a:r>
              <a:rPr lang="it-IT" sz="1800" i="1" dirty="0"/>
              <a:t>?</a:t>
            </a:r>
          </a:p>
          <a:p>
            <a:pPr marL="0" indent="0">
              <a:buNone/>
            </a:pPr>
            <a:endParaRPr lang="it-IT" sz="1800" i="1" dirty="0"/>
          </a:p>
        </p:txBody>
      </p:sp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31386F-E162-934A-8D1F-9D95C069A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864FEF-6066-9447-AB93-1A0F90C443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03-Jun-19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C92904-4608-474D-BBAB-CD0DAE59C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1319845F-1E54-2745-8B1A-D63A20E6193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ttangolo 7">
            <a:extLst>
              <a:ext uri="{FF2B5EF4-FFF2-40B4-BE49-F238E27FC236}">
                <a16:creationId xmlns:a16="http://schemas.microsoft.com/office/drawing/2014/main" id="{1A085F82-CD25-8A4D-8A2C-FFC5CB539BB8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4" r:id="rId3"/>
    <p:sldLayoutId id="2147483709" r:id="rId4"/>
    <p:sldLayoutId id="2147483710" r:id="rId5"/>
    <p:sldLayoutId id="2147483712" r:id="rId6"/>
    <p:sldLayoutId id="2147483711" r:id="rId7"/>
  </p:sldLayoutIdLst>
  <p:hf hdr="0" ftr="0"/>
  <p:txStyles>
    <p:titleStyle>
      <a:lvl1pPr algn="l" defTabSz="342900" rtl="0" eaLnBrk="1" latinLnBrk="0" hangingPunct="1">
        <a:spcBef>
          <a:spcPct val="0"/>
        </a:spcBef>
        <a:buNone/>
        <a:defRPr sz="3200" b="1" kern="1200">
          <a:solidFill>
            <a:srgbClr val="1C3046"/>
          </a:solidFill>
          <a:latin typeface="+mn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ai.egi.eu/ToU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AAI_guide_for_SPs" TargetMode="External"/><Relationship Id="rId2" Type="http://schemas.openxmlformats.org/officeDocument/2006/relationships/hyperlink" Target="https://wiki.egi.eu/wiki/AAI_usage_guid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iki.egi.eu/wiki/AAI_FAQ" TargetMode="External"/><Relationship Id="rId4" Type="http://schemas.openxmlformats.org/officeDocument/2006/relationships/hyperlink" Target="https://wiki.egi.eu/wiki/AAI_guide_for_IdP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95546774-C6AD-1E4D-90C4-6DE511E551C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Identity and Access Management solution that makes it easy to secure access to services and resources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C573EE-843B-E046-8572-EB8AD67C71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03350" y="2852738"/>
            <a:ext cx="6192838" cy="576262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Check-in</a:t>
            </a:r>
          </a:p>
        </p:txBody>
      </p:sp>
    </p:spTree>
    <p:extLst>
      <p:ext uri="{BB962C8B-B14F-4D97-AF65-F5344CB8AC3E}">
        <p14:creationId xmlns:p14="http://schemas.microsoft.com/office/powerpoint/2010/main" val="98274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892019-0131-4B8A-94A3-B134D795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EED17-D029-407B-A4F5-92A4625B9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98329"/>
            <a:ext cx="8640960" cy="4782999"/>
          </a:xfrm>
        </p:spPr>
        <p:txBody>
          <a:bodyPr>
            <a:normAutofit fontScale="92500" lnSpcReduction="10000"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Authentication:</a:t>
            </a:r>
            <a:r>
              <a:rPr lang="en-US" sz="1400" dirty="0">
                <a:solidFill>
                  <a:schemeClr val="tx1"/>
                </a:solidFill>
              </a:rPr>
              <a:t> Check-in enables users to re-use their academic and social accounts</a:t>
            </a:r>
          </a:p>
          <a:p>
            <a:r>
              <a:rPr lang="en-US" sz="1400" b="1" dirty="0" err="1">
                <a:solidFill>
                  <a:schemeClr val="tx1"/>
                </a:solidFill>
              </a:rPr>
              <a:t>Authorisation</a:t>
            </a:r>
            <a:r>
              <a:rPr lang="en-US" sz="1400" b="1" dirty="0">
                <a:solidFill>
                  <a:schemeClr val="tx1"/>
                </a:solidFill>
              </a:rPr>
              <a:t>:</a:t>
            </a:r>
            <a:r>
              <a:rPr lang="en-US" sz="1400" dirty="0">
                <a:solidFill>
                  <a:schemeClr val="tx1"/>
                </a:solidFill>
              </a:rPr>
              <a:t> Check-in manages community/group membership information to control access to services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Built-in group management tools for creating and managing a Virtual </a:t>
            </a:r>
            <a:r>
              <a:rPr lang="en-US" sz="1400" dirty="0" err="1">
                <a:solidFill>
                  <a:schemeClr val="tx1"/>
                </a:solidFill>
              </a:rPr>
              <a:t>Organisation</a:t>
            </a:r>
            <a:r>
              <a:rPr lang="en-US" sz="1400" dirty="0">
                <a:solidFill>
                  <a:schemeClr val="tx1"/>
                </a:solidFill>
              </a:rPr>
              <a:t> (VO) and (sub)groups, adding and removing users, and managing user consent and the VO acceptable usage policy</a:t>
            </a: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Service option attributes: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Deployment type: </a:t>
            </a:r>
            <a:r>
              <a:rPr lang="en-US" sz="1400" i="1" dirty="0">
                <a:solidFill>
                  <a:schemeClr val="tx1"/>
                </a:solidFill>
              </a:rPr>
              <a:t>shared</a:t>
            </a:r>
            <a:r>
              <a:rPr lang="en-US" sz="1400" dirty="0">
                <a:solidFill>
                  <a:schemeClr val="tx1"/>
                </a:solidFill>
              </a:rPr>
              <a:t> or </a:t>
            </a:r>
            <a:r>
              <a:rPr lang="en-US" sz="1400" i="1" dirty="0">
                <a:solidFill>
                  <a:schemeClr val="tx1"/>
                </a:solidFill>
              </a:rPr>
              <a:t>dedicated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Authentication options:</a:t>
            </a:r>
          </a:p>
          <a:p>
            <a:pPr lvl="2"/>
            <a:r>
              <a:rPr lang="en-US" sz="1200" i="1" dirty="0" err="1">
                <a:solidFill>
                  <a:schemeClr val="tx1"/>
                </a:solidFill>
              </a:rPr>
              <a:t>eduGAIN</a:t>
            </a:r>
            <a:endParaRPr lang="en-US" sz="1200" i="1" dirty="0">
              <a:solidFill>
                <a:schemeClr val="tx1"/>
              </a:solidFill>
            </a:endParaRPr>
          </a:p>
          <a:p>
            <a:pPr lvl="2"/>
            <a:r>
              <a:rPr lang="en-US" sz="1200" i="1" dirty="0">
                <a:solidFill>
                  <a:schemeClr val="tx1"/>
                </a:solidFill>
              </a:rPr>
              <a:t>ORCID</a:t>
            </a:r>
          </a:p>
          <a:p>
            <a:pPr lvl="2"/>
            <a:r>
              <a:rPr lang="en-US" sz="1200" i="1" dirty="0">
                <a:solidFill>
                  <a:schemeClr val="tx1"/>
                </a:solidFill>
              </a:rPr>
              <a:t>Google</a:t>
            </a:r>
          </a:p>
          <a:p>
            <a:pPr lvl="2"/>
            <a:r>
              <a:rPr lang="en-US" sz="1200" i="1" dirty="0">
                <a:solidFill>
                  <a:schemeClr val="tx1"/>
                </a:solidFill>
              </a:rPr>
              <a:t>Facebook</a:t>
            </a:r>
          </a:p>
          <a:p>
            <a:pPr lvl="2"/>
            <a:r>
              <a:rPr lang="en-US" sz="1200" i="1" dirty="0">
                <a:solidFill>
                  <a:schemeClr val="tx1"/>
                </a:solidFill>
              </a:rPr>
              <a:t>LinkedIn</a:t>
            </a:r>
          </a:p>
          <a:p>
            <a:pPr lvl="2"/>
            <a:r>
              <a:rPr lang="en-US" sz="1200" i="1" dirty="0">
                <a:solidFill>
                  <a:schemeClr val="tx1"/>
                </a:solidFill>
              </a:rPr>
              <a:t>IGTF X.509 digital certificates</a:t>
            </a:r>
          </a:p>
          <a:p>
            <a:pPr lvl="2"/>
            <a:r>
              <a:rPr lang="en-US" sz="1200" i="1" dirty="0">
                <a:solidFill>
                  <a:schemeClr val="tx1"/>
                </a:solidFill>
              </a:rPr>
              <a:t>Other identity provider managed by the community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User registration and group management service operated by: </a:t>
            </a:r>
          </a:p>
          <a:p>
            <a:pPr lvl="2"/>
            <a:r>
              <a:rPr lang="en-US" sz="1200" i="1" dirty="0">
                <a:solidFill>
                  <a:schemeClr val="tx1"/>
                </a:solidFill>
              </a:rPr>
              <a:t>community</a:t>
            </a:r>
            <a:r>
              <a:rPr lang="en-US" sz="1200" dirty="0">
                <a:solidFill>
                  <a:schemeClr val="tx1"/>
                </a:solidFill>
              </a:rPr>
              <a:t>, or</a:t>
            </a:r>
          </a:p>
          <a:p>
            <a:pPr lvl="2"/>
            <a:r>
              <a:rPr lang="en-US" sz="1200" i="1" dirty="0">
                <a:solidFill>
                  <a:schemeClr val="tx1"/>
                </a:solidFill>
              </a:rPr>
              <a:t>EGI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User registration &amp; group management:</a:t>
            </a:r>
          </a:p>
          <a:p>
            <a:pPr lvl="2"/>
            <a:r>
              <a:rPr lang="en-US" sz="1200" i="1" dirty="0" err="1">
                <a:solidFill>
                  <a:schemeClr val="tx1"/>
                </a:solidFill>
              </a:rPr>
              <a:t>COmanage</a:t>
            </a:r>
            <a:endParaRPr lang="en-US" sz="1200" i="1" dirty="0">
              <a:solidFill>
                <a:schemeClr val="tx1"/>
              </a:solidFill>
            </a:endParaRPr>
          </a:p>
          <a:p>
            <a:pPr lvl="2"/>
            <a:r>
              <a:rPr lang="en-US" sz="1200" i="1" dirty="0">
                <a:solidFill>
                  <a:schemeClr val="tx1"/>
                </a:solidFill>
              </a:rPr>
              <a:t>Perun</a:t>
            </a:r>
          </a:p>
          <a:p>
            <a:pPr lvl="2"/>
            <a:r>
              <a:rPr lang="en-US" sz="1200" i="1" dirty="0">
                <a:solidFill>
                  <a:schemeClr val="tx1"/>
                </a:solidFill>
              </a:rPr>
              <a:t>VOMS</a:t>
            </a:r>
          </a:p>
          <a:p>
            <a:pPr lvl="2"/>
            <a:r>
              <a:rPr lang="en-US" sz="1200" i="1" dirty="0">
                <a:solidFill>
                  <a:schemeClr val="tx1"/>
                </a:solidFill>
              </a:rPr>
              <a:t>Other group management technology that best fits the community’s requirements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16E35-093A-4856-BE55-B26E6BB59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62B9-A16C-4423-AD02-0A3CD566F82A}" type="datetime1">
              <a:rPr lang="en-US" smtClean="0"/>
              <a:t>03-Jun-19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69AFD-F709-411D-83E5-EF09E55CF4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Service options and attributes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14C24E1-C73D-3B40-950A-87BB53090E2E}"/>
              </a:ext>
            </a:extLst>
          </p:cNvPr>
          <p:cNvSpPr/>
          <p:nvPr/>
        </p:nvSpPr>
        <p:spPr>
          <a:xfrm>
            <a:off x="251520" y="964346"/>
            <a:ext cx="8404860" cy="56197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anchor="ctr" anchorCtr="0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dirty="0"/>
              <a:t>Service option 1 – Check-in as community AAI: Manage your users and enable multiple federated authentication sources using different technologies</a:t>
            </a:r>
          </a:p>
        </p:txBody>
      </p:sp>
    </p:spTree>
    <p:extLst>
      <p:ext uri="{BB962C8B-B14F-4D97-AF65-F5344CB8AC3E}">
        <p14:creationId xmlns:p14="http://schemas.microsoft.com/office/powerpoint/2010/main" val="508496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892019-0131-4B8A-94A3-B134D795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EED17-D029-407B-A4F5-92A4625B9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98329"/>
            <a:ext cx="8640960" cy="4782999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Check-in acts as an identity provider proxy. Service providers can configure it as a normal SAML or Open ID Connect identity provider and let Check-in handle external identity providers. Check-in will provide all the required authentication and </a:t>
            </a:r>
            <a:r>
              <a:rPr lang="en-US" sz="1600" dirty="0" err="1">
                <a:solidFill>
                  <a:schemeClr val="tx1"/>
                </a:solidFill>
              </a:rPr>
              <a:t>authorisation</a:t>
            </a:r>
            <a:r>
              <a:rPr lang="en-US" sz="1600" dirty="0">
                <a:solidFill>
                  <a:schemeClr val="tx1"/>
                </a:solidFill>
              </a:rPr>
              <a:t> information to service providers in a single assertion.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Advantages for service providers: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Users can use their existing accounts from the </a:t>
            </a:r>
            <a:r>
              <a:rPr lang="en-US" sz="1400" dirty="0" err="1">
                <a:solidFill>
                  <a:schemeClr val="tx1"/>
                </a:solidFill>
              </a:rPr>
              <a:t>eduGAIN</a:t>
            </a:r>
            <a:r>
              <a:rPr lang="en-US" sz="1400" dirty="0">
                <a:solidFill>
                  <a:schemeClr val="tx1"/>
                </a:solidFill>
              </a:rPr>
              <a:t> identity provider </a:t>
            </a:r>
            <a:r>
              <a:rPr lang="en-US" sz="1400" dirty="0" err="1">
                <a:solidFill>
                  <a:schemeClr val="tx1"/>
                </a:solidFill>
              </a:rPr>
              <a:t>interfederation</a:t>
            </a:r>
            <a:r>
              <a:rPr lang="en-US" sz="1400" dirty="0">
                <a:solidFill>
                  <a:schemeClr val="tx1"/>
                </a:solidFill>
              </a:rPr>
              <a:t>, social media, and ORCID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Your service can become available to new identity providers added to Check-in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Users can link different accounts and access you service with a single user identifier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All required information for handling user authentication and </a:t>
            </a:r>
            <a:r>
              <a:rPr lang="en-US" sz="1400" dirty="0" err="1">
                <a:solidFill>
                  <a:schemeClr val="tx1"/>
                </a:solidFill>
              </a:rPr>
              <a:t>authorisation</a:t>
            </a:r>
            <a:r>
              <a:rPr lang="en-US" sz="1400" dirty="0">
                <a:solidFill>
                  <a:schemeClr val="tx1"/>
                </a:solidFill>
              </a:rPr>
              <a:t> including: persistent unique user identifier, GOCDB roles, Virtual </a:t>
            </a:r>
            <a:r>
              <a:rPr lang="en-US" sz="1400" dirty="0" err="1">
                <a:solidFill>
                  <a:schemeClr val="tx1"/>
                </a:solidFill>
              </a:rPr>
              <a:t>Organisation</a:t>
            </a:r>
            <a:r>
              <a:rPr lang="en-US" sz="1400" dirty="0">
                <a:solidFill>
                  <a:schemeClr val="tx1"/>
                </a:solidFill>
              </a:rPr>
              <a:t>/group membership information, Assurance, X.509 certificate DN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Service option attributes: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AAI protocol: </a:t>
            </a:r>
            <a:r>
              <a:rPr lang="en-US" sz="1400" i="1" dirty="0">
                <a:solidFill>
                  <a:schemeClr val="tx1"/>
                </a:solidFill>
              </a:rPr>
              <a:t>OIDC</a:t>
            </a:r>
            <a:r>
              <a:rPr lang="en-US" sz="1400" dirty="0">
                <a:solidFill>
                  <a:schemeClr val="tx1"/>
                </a:solidFill>
              </a:rPr>
              <a:t> or </a:t>
            </a:r>
            <a:r>
              <a:rPr lang="en-US" sz="1400" i="1" dirty="0">
                <a:solidFill>
                  <a:schemeClr val="tx1"/>
                </a:solidFill>
              </a:rPr>
              <a:t>SAML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Communities allowed to access your resources: </a:t>
            </a:r>
            <a:r>
              <a:rPr lang="en-US" sz="1400" i="1" dirty="0">
                <a:solidFill>
                  <a:schemeClr val="tx1"/>
                </a:solidFill>
              </a:rPr>
              <a:t>All</a:t>
            </a:r>
            <a:r>
              <a:rPr lang="en-US" sz="1400" dirty="0">
                <a:solidFill>
                  <a:schemeClr val="tx1"/>
                </a:solidFill>
              </a:rPr>
              <a:t> or </a:t>
            </a:r>
            <a:r>
              <a:rPr lang="en-US" sz="1400" i="1" dirty="0">
                <a:solidFill>
                  <a:schemeClr val="tx1"/>
                </a:solidFill>
              </a:rPr>
              <a:t>custom list of communities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16E35-093A-4856-BE55-B26E6BB59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62B9-A16C-4423-AD02-0A3CD566F82A}" type="datetime1">
              <a:rPr lang="en-US" smtClean="0"/>
              <a:t>03-Jun-19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69AFD-F709-411D-83E5-EF09E55CF4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Service options and attributes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14C24E1-C73D-3B40-950A-87BB53090E2E}"/>
              </a:ext>
            </a:extLst>
          </p:cNvPr>
          <p:cNvSpPr/>
          <p:nvPr/>
        </p:nvSpPr>
        <p:spPr>
          <a:xfrm>
            <a:off x="251520" y="964346"/>
            <a:ext cx="8404860" cy="56197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anchor="ctr" anchorCtr="0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dirty="0"/>
              <a:t>Service option 2 – Check-in for services or resource providers </a:t>
            </a:r>
          </a:p>
        </p:txBody>
      </p:sp>
    </p:spTree>
    <p:extLst>
      <p:ext uri="{BB962C8B-B14F-4D97-AF65-F5344CB8AC3E}">
        <p14:creationId xmlns:p14="http://schemas.microsoft.com/office/powerpoint/2010/main" val="1569240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892019-0131-4B8A-94A3-B134D795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EED17-D029-407B-A4F5-92A4625B9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98329"/>
            <a:ext cx="8640960" cy="4782999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Community operating its own AAI connected to Check-in as an Identity Provider Proxy for allowing its users to access EGI services &amp; resources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Service option attributes: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AAI protocol for connection with Community AAI Identity Provider Proxy: </a:t>
            </a:r>
            <a:r>
              <a:rPr lang="en-US" sz="1600" i="1" dirty="0">
                <a:solidFill>
                  <a:schemeClr val="tx1"/>
                </a:solidFill>
              </a:rPr>
              <a:t>OIDC</a:t>
            </a:r>
            <a:r>
              <a:rPr lang="en-US" sz="1600" dirty="0">
                <a:solidFill>
                  <a:schemeClr val="tx1"/>
                </a:solidFill>
              </a:rPr>
              <a:t> or </a:t>
            </a:r>
            <a:r>
              <a:rPr lang="en-US" sz="1600" i="1" dirty="0">
                <a:solidFill>
                  <a:schemeClr val="tx1"/>
                </a:solidFill>
              </a:rPr>
              <a:t>SAML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EGI services to be connected: </a:t>
            </a:r>
            <a:r>
              <a:rPr lang="en-US" sz="1600" i="1" dirty="0">
                <a:solidFill>
                  <a:schemeClr val="tx1"/>
                </a:solidFill>
              </a:rPr>
              <a:t>All</a:t>
            </a:r>
            <a:r>
              <a:rPr lang="en-US" sz="1600" dirty="0">
                <a:solidFill>
                  <a:schemeClr val="tx1"/>
                </a:solidFill>
              </a:rPr>
              <a:t> or </a:t>
            </a:r>
            <a:r>
              <a:rPr lang="en-US" sz="1600" i="1" dirty="0">
                <a:solidFill>
                  <a:schemeClr val="tx1"/>
                </a:solidFill>
              </a:rPr>
              <a:t>custom list of services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16E35-093A-4856-BE55-B26E6BB59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62B9-A16C-4423-AD02-0A3CD566F82A}" type="datetime1">
              <a:rPr lang="en-US" smtClean="0"/>
              <a:t>03-Jun-19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69AFD-F709-411D-83E5-EF09E55CF4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Service options and attributes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14C24E1-C73D-3B40-950A-87BB53090E2E}"/>
              </a:ext>
            </a:extLst>
          </p:cNvPr>
          <p:cNvSpPr/>
          <p:nvPr/>
        </p:nvSpPr>
        <p:spPr>
          <a:xfrm>
            <a:off x="251520" y="964346"/>
            <a:ext cx="8404860" cy="56197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anchor="ctr" anchorCtr="0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dirty="0"/>
              <a:t>Service option 3 – Check-in as a Bridge to EGI services &amp; resources </a:t>
            </a:r>
          </a:p>
        </p:txBody>
      </p:sp>
    </p:spTree>
    <p:extLst>
      <p:ext uri="{BB962C8B-B14F-4D97-AF65-F5344CB8AC3E}">
        <p14:creationId xmlns:p14="http://schemas.microsoft.com/office/powerpoint/2010/main" val="3347818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892019-0131-4B8A-94A3-B134D795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EED17-D029-407B-A4F5-92A4625B9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dirty="0" err="1">
                <a:solidFill>
                  <a:schemeClr val="tx1"/>
                </a:solidFill>
                <a:hlinkClick r:id="rId2"/>
              </a:rPr>
              <a:t>aai.egi.eu</a:t>
            </a:r>
            <a:r>
              <a:rPr lang="en-US" dirty="0">
                <a:solidFill>
                  <a:schemeClr val="tx1"/>
                </a:solidFill>
                <a:hlinkClick r:id="rId2"/>
              </a:rPr>
              <a:t>/</a:t>
            </a:r>
            <a:r>
              <a:rPr lang="en-US" dirty="0" err="1">
                <a:solidFill>
                  <a:schemeClr val="tx1"/>
                </a:solidFill>
                <a:hlinkClick r:id="rId2"/>
              </a:rPr>
              <a:t>ToU.html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16E35-093A-4856-BE55-B26E6BB59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62B9-A16C-4423-AD02-0A3CD566F82A}" type="datetime1">
              <a:rPr lang="en-US" smtClean="0"/>
              <a:t>03-Jun-19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69AFD-F709-411D-83E5-EF09E55CF4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Acceptable Usage Policy</a:t>
            </a:r>
          </a:p>
        </p:txBody>
      </p:sp>
    </p:spTree>
    <p:extLst>
      <p:ext uri="{BB962C8B-B14F-4D97-AF65-F5344CB8AC3E}">
        <p14:creationId xmlns:p14="http://schemas.microsoft.com/office/powerpoint/2010/main" val="2158919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60ABE8-A8D1-4D9A-9412-68E3AD5F9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0EC7C-11B8-4D66-9403-29DFD5EC2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45F9-6551-4025-A4D5-1BC004B2F8D4}" type="datetime1">
              <a:rPr lang="en-US" smtClean="0"/>
              <a:t>03-Jun-19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2C8F1-6DE9-462B-A133-E29E7A091E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11677" y="260489"/>
            <a:ext cx="6232323" cy="864081"/>
          </a:xfrm>
        </p:spPr>
        <p:txBody>
          <a:bodyPr>
            <a:noAutofit/>
          </a:bodyPr>
          <a:lstStyle/>
          <a:p>
            <a:r>
              <a:rPr lang="en-US" dirty="0"/>
              <a:t>Access policies and Funding models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7136C80-4A1B-CE4F-9E9E-3A1C9E66A4D2}"/>
              </a:ext>
            </a:extLst>
          </p:cNvPr>
          <p:cNvSpPr txBox="1">
            <a:spLocks/>
          </p:cNvSpPr>
          <p:nvPr/>
        </p:nvSpPr>
        <p:spPr>
          <a:xfrm>
            <a:off x="251460" y="1986280"/>
            <a:ext cx="8641080" cy="194677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sym typeface="+mn-ea"/>
              </a:rPr>
              <a:t>All the standard Check-in authentication options (academic &amp; social)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en-US" sz="1800" dirty="0">
                <a:solidFill>
                  <a:schemeClr val="tx1"/>
                </a:solidFill>
                <a:sym typeface="+mn-ea"/>
              </a:rPr>
              <a:t>Community management using </a:t>
            </a:r>
            <a:r>
              <a:rPr lang="en-US" sz="1800" dirty="0" err="1">
                <a:solidFill>
                  <a:schemeClr val="tx1"/>
                </a:solidFill>
                <a:sym typeface="+mn-ea"/>
              </a:rPr>
              <a:t>COmanage</a:t>
            </a:r>
            <a:r>
              <a:rPr lang="en-US" sz="1800" dirty="0">
                <a:solidFill>
                  <a:schemeClr val="tx1"/>
                </a:solidFill>
                <a:sym typeface="+mn-ea"/>
              </a:rPr>
              <a:t> or Perun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en-US" sz="1800" dirty="0">
                <a:solidFill>
                  <a:schemeClr val="tx1"/>
                </a:solidFill>
                <a:sym typeface="+mn-ea"/>
              </a:rPr>
              <a:t>Basic </a:t>
            </a:r>
            <a:r>
              <a:rPr lang="en-US" sz="1800" dirty="0" err="1">
                <a:solidFill>
                  <a:schemeClr val="tx1"/>
                </a:solidFill>
                <a:sym typeface="+mn-ea"/>
              </a:rPr>
              <a:t>customisation</a:t>
            </a:r>
            <a:r>
              <a:rPr lang="en-US" sz="1800" dirty="0">
                <a:solidFill>
                  <a:schemeClr val="tx1"/>
                </a:solidFill>
                <a:sym typeface="+mn-ea"/>
              </a:rPr>
              <a:t> of user-facing interfaces (e.g. community-specific themes for enrolment flows, group management)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en-US" sz="1800" dirty="0">
                <a:solidFill>
                  <a:schemeClr val="tx1"/>
                </a:solidFill>
                <a:sym typeface="+mn-ea"/>
              </a:rPr>
              <a:t>Basic </a:t>
            </a:r>
            <a:r>
              <a:rPr lang="en-US" sz="1800" dirty="0" err="1">
                <a:solidFill>
                  <a:schemeClr val="tx1"/>
                </a:solidFill>
                <a:sym typeface="+mn-ea"/>
              </a:rPr>
              <a:t>customisation</a:t>
            </a:r>
            <a:r>
              <a:rPr lang="en-US" sz="1800" dirty="0">
                <a:solidFill>
                  <a:schemeClr val="tx1"/>
                </a:solidFill>
                <a:sym typeface="+mn-ea"/>
              </a:rPr>
              <a:t> of AAI proxy behavior</a:t>
            </a:r>
          </a:p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en-US" sz="1800" dirty="0">
                <a:solidFill>
                  <a:schemeClr val="tx1"/>
                </a:solidFill>
                <a:sym typeface="+mn-ea"/>
              </a:rPr>
              <a:t>Enables access to services and resources offered by the European Open Science Cloud</a:t>
            </a:r>
            <a:endParaRPr lang="en-US" sz="1800" b="1" dirty="0">
              <a:solidFill>
                <a:schemeClr val="tx1"/>
              </a:solidFill>
              <a:sym typeface="+mn-ea"/>
            </a:endParaRPr>
          </a:p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en-US" sz="1800" dirty="0">
                <a:solidFill>
                  <a:schemeClr val="tx1"/>
                </a:solidFill>
              </a:rPr>
              <a:t>Suited for and freely available to small and medium sized communities</a:t>
            </a:r>
          </a:p>
          <a:p>
            <a:endParaRPr lang="en-US" sz="12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0EB2D97-4926-1246-8A76-B98EB4265B79}"/>
              </a:ext>
            </a:extLst>
          </p:cNvPr>
          <p:cNvSpPr/>
          <p:nvPr/>
        </p:nvSpPr>
        <p:spPr>
          <a:xfrm>
            <a:off x="342900" y="1351280"/>
            <a:ext cx="8404860" cy="56197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anchor="ctr" anchorCtr="0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dirty="0">
                <a:sym typeface="+mn-ea"/>
              </a:rPr>
              <a:t>Multi-tenant service (</a:t>
            </a:r>
            <a:r>
              <a:rPr lang="en-US" altLang="en-US" dirty="0" err="1">
                <a:sym typeface="+mn-ea"/>
              </a:rPr>
              <a:t>aai.egi.eu</a:t>
            </a:r>
            <a:r>
              <a:rPr lang="en-US" altLang="en-US" dirty="0">
                <a:sym typeface="+mn-ea"/>
              </a:rPr>
              <a:t>)</a:t>
            </a:r>
            <a:endParaRPr lang="en-US" alt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607CD48F-CB89-F04E-8DB6-4580BB6E142C}"/>
              </a:ext>
            </a:extLst>
          </p:cNvPr>
          <p:cNvSpPr>
            <a:spLocks noGrp="1"/>
          </p:cNvSpPr>
          <p:nvPr/>
        </p:nvSpPr>
        <p:spPr>
          <a:xfrm>
            <a:off x="251460" y="4615393"/>
            <a:ext cx="8641080" cy="1765935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530" indent="-214630" algn="l" defTabSz="3429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0965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1885315" indent="-171450" algn="l" defTabSz="3429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3429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  <a:sym typeface="+mn-ea"/>
              </a:rPr>
              <a:t>All the features of the multi-tenant (shared) service, plus:</a:t>
            </a:r>
          </a:p>
          <a:p>
            <a:r>
              <a:rPr lang="en-US" sz="1600" dirty="0">
                <a:solidFill>
                  <a:schemeClr val="tx1"/>
                </a:solidFill>
                <a:sym typeface="+mn-ea"/>
              </a:rPr>
              <a:t>Full </a:t>
            </a:r>
            <a:r>
              <a:rPr lang="en-US" sz="1600" dirty="0" err="1">
                <a:solidFill>
                  <a:schemeClr val="tx1"/>
                </a:solidFill>
                <a:sym typeface="+mn-ea"/>
              </a:rPr>
              <a:t>customisation</a:t>
            </a:r>
            <a:r>
              <a:rPr lang="en-US" sz="1600" dirty="0">
                <a:solidFill>
                  <a:schemeClr val="tx1"/>
                </a:solidFill>
                <a:sym typeface="+mn-ea"/>
              </a:rPr>
              <a:t> of user-facing interfaces: IdP discovery service, enrolment, group membership UI</a:t>
            </a:r>
            <a:endParaRPr lang="en-US" sz="1600" dirty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1600" dirty="0">
                <a:solidFill>
                  <a:schemeClr val="tx1"/>
                </a:solidFill>
                <a:sym typeface="+mn-ea"/>
              </a:rPr>
              <a:t>Full </a:t>
            </a:r>
            <a:r>
              <a:rPr lang="en-US" sz="1600" dirty="0" err="1">
                <a:solidFill>
                  <a:schemeClr val="tx1"/>
                </a:solidFill>
                <a:sym typeface="+mn-ea"/>
              </a:rPr>
              <a:t>customisation</a:t>
            </a:r>
            <a:r>
              <a:rPr lang="en-US" sz="1600" dirty="0">
                <a:solidFill>
                  <a:schemeClr val="tx1"/>
                </a:solidFill>
                <a:sym typeface="+mn-ea"/>
              </a:rPr>
              <a:t> of AAI proxy </a:t>
            </a:r>
            <a:r>
              <a:rPr lang="en-US" sz="1600" dirty="0" err="1">
                <a:solidFill>
                  <a:schemeClr val="tx1"/>
                </a:solidFill>
                <a:sym typeface="+mn-ea"/>
              </a:rPr>
              <a:t>behaviour</a:t>
            </a:r>
            <a:r>
              <a:rPr lang="en-US" sz="1600" dirty="0">
                <a:solidFill>
                  <a:schemeClr val="tx1"/>
                </a:solidFill>
                <a:sym typeface="+mn-ea"/>
              </a:rPr>
              <a:t> (e.g. attribute aggregation rules, service entitlements/capabilities)</a:t>
            </a:r>
            <a:endParaRPr lang="en-US" sz="1600" dirty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1600" dirty="0">
                <a:solidFill>
                  <a:schemeClr val="tx1"/>
                </a:solidFill>
                <a:sym typeface="+mn-ea"/>
              </a:rPr>
              <a:t>Integration with community-specific identity providers and/or attribute authorities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31315FD-6884-C246-9D4B-44B75966DF11}"/>
              </a:ext>
            </a:extLst>
          </p:cNvPr>
          <p:cNvSpPr/>
          <p:nvPr/>
        </p:nvSpPr>
        <p:spPr>
          <a:xfrm>
            <a:off x="342900" y="4041353"/>
            <a:ext cx="8404860" cy="56197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anchor="ctr" anchorCtr="0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ym typeface="+mn-ea"/>
              </a:rPr>
              <a:t>Dedicated service (individual components or AAI service as a whole)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54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8E6FE5-3197-494C-8360-0E3A5806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37A87-8CCA-4023-80DB-B69C4E211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4"/>
            <a:ext cx="5447114" cy="438250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i="1" dirty="0"/>
              <a:t>Communities that do not operate their own group management service can leverage the group management capabilities of the Check-in platform to: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Avoid overhead of deploying a dedicated group management service</a:t>
            </a:r>
          </a:p>
          <a:p>
            <a:endParaRPr lang="en-US" dirty="0"/>
          </a:p>
          <a:p>
            <a:r>
              <a:rPr lang="en-US" dirty="0"/>
              <a:t>Allow </a:t>
            </a:r>
            <a:r>
              <a:rPr lang="en-US" dirty="0" err="1"/>
              <a:t>authorised</a:t>
            </a:r>
            <a:r>
              <a:rPr lang="en-US" dirty="0"/>
              <a:t> group admins to manage the information about their users independently</a:t>
            </a:r>
          </a:p>
          <a:p>
            <a:endParaRPr lang="en-US" dirty="0"/>
          </a:p>
          <a:p>
            <a:r>
              <a:rPr lang="en-US" dirty="0"/>
              <a:t>Enable easy and secure access to resources offered by EGI and other infrastructures participating in EOSC </a:t>
            </a:r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1FCB6-AB47-49CF-8B7F-26D068D9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6516-D760-42C5-8341-E6211A5E3C6C}" type="datetime1">
              <a:rPr lang="en-US" smtClean="0"/>
              <a:t>03-Jun-19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14A63-2E17-4FA7-AB0D-491B7FD101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Featured use case – For communities in need of a </a:t>
            </a:r>
            <a:br>
              <a:rPr lang="en-US" dirty="0"/>
            </a:br>
            <a:r>
              <a:rPr lang="en-US" dirty="0"/>
              <a:t>ready-to-use group management solution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042A2F-8D48-454A-BA6A-AD09EB93F15E}"/>
              </a:ext>
            </a:extLst>
          </p:cNvPr>
          <p:cNvSpPr/>
          <p:nvPr/>
        </p:nvSpPr>
        <p:spPr>
          <a:xfrm>
            <a:off x="7299853" y="4279150"/>
            <a:ext cx="948971" cy="422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EOSC  Infrastructure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F4BADC24-70ED-B14B-8130-8A9CC66F7EF8}"/>
              </a:ext>
            </a:extLst>
          </p:cNvPr>
          <p:cNvSpPr/>
          <p:nvPr/>
        </p:nvSpPr>
        <p:spPr>
          <a:xfrm>
            <a:off x="5748675" y="1517683"/>
            <a:ext cx="1402677" cy="737067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eduGAIN</a:t>
            </a:r>
            <a:endParaRPr lang="en-US" sz="12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8B217DC-C081-FD44-A0FA-3A7A60CFA5CE}"/>
              </a:ext>
            </a:extLst>
          </p:cNvPr>
          <p:cNvSpPr/>
          <p:nvPr/>
        </p:nvSpPr>
        <p:spPr>
          <a:xfrm>
            <a:off x="6804426" y="4693101"/>
            <a:ext cx="923147" cy="48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Service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F36EB5-14B2-344D-B757-937064654AAE}"/>
              </a:ext>
            </a:extLst>
          </p:cNvPr>
          <p:cNvCxnSpPr>
            <a:endCxn id="9" idx="0"/>
          </p:cNvCxnSpPr>
          <p:nvPr/>
        </p:nvCxnSpPr>
        <p:spPr>
          <a:xfrm flipH="1">
            <a:off x="7266000" y="3704022"/>
            <a:ext cx="479921" cy="9890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46B614E-0C4E-DE4A-B445-E2650BC94855}"/>
              </a:ext>
            </a:extLst>
          </p:cNvPr>
          <p:cNvSpPr/>
          <p:nvPr/>
        </p:nvSpPr>
        <p:spPr>
          <a:xfrm>
            <a:off x="5894469" y="4328452"/>
            <a:ext cx="890718" cy="468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Service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366F906-1374-DF43-90AE-109E0D2FB6F0}"/>
              </a:ext>
            </a:extLst>
          </p:cNvPr>
          <p:cNvCxnSpPr>
            <a:endCxn id="11" idx="0"/>
          </p:cNvCxnSpPr>
          <p:nvPr/>
        </p:nvCxnSpPr>
        <p:spPr>
          <a:xfrm flipH="1">
            <a:off x="6339828" y="4150182"/>
            <a:ext cx="859834" cy="178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4E46BE-BA53-1F46-840C-4AA6650C5E3A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7299853" y="2363303"/>
            <a:ext cx="427720" cy="720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ACEEF3F-180F-154C-BE51-28FA00345675}"/>
              </a:ext>
            </a:extLst>
          </p:cNvPr>
          <p:cNvCxnSpPr>
            <a:cxnSpLocks/>
            <a:stCxn id="7" idx="1"/>
          </p:cNvCxnSpPr>
          <p:nvPr/>
        </p:nvCxnSpPr>
        <p:spPr>
          <a:xfrm>
            <a:off x="6450014" y="2253965"/>
            <a:ext cx="536974" cy="8194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6" descr="user_phd_group.png">
            <a:extLst>
              <a:ext uri="{FF2B5EF4-FFF2-40B4-BE49-F238E27FC236}">
                <a16:creationId xmlns:a16="http://schemas.microsoft.com/office/drawing/2014/main" id="{3C216590-E280-3341-BF81-CB33EE3963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945" y="3992298"/>
            <a:ext cx="640004" cy="6400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4B9BD11-3D13-FC49-ADFB-939FEE058D94}"/>
              </a:ext>
            </a:extLst>
          </p:cNvPr>
          <p:cNvCxnSpPr>
            <a:stCxn id="17" idx="1"/>
            <a:endCxn id="25" idx="3"/>
          </p:cNvCxnSpPr>
          <p:nvPr/>
        </p:nvCxnSpPr>
        <p:spPr>
          <a:xfrm flipH="1" flipV="1">
            <a:off x="7891246" y="3945731"/>
            <a:ext cx="327699" cy="3665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Cloud 18">
            <a:extLst>
              <a:ext uri="{FF2B5EF4-FFF2-40B4-BE49-F238E27FC236}">
                <a16:creationId xmlns:a16="http://schemas.microsoft.com/office/drawing/2014/main" id="{0BC5ADA6-C549-0B40-844E-3A2C14A68A16}"/>
              </a:ext>
            </a:extLst>
          </p:cNvPr>
          <p:cNvSpPr/>
          <p:nvPr/>
        </p:nvSpPr>
        <p:spPr>
          <a:xfrm>
            <a:off x="7037029" y="1570103"/>
            <a:ext cx="1381088" cy="79404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Social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ED0FF6D6-38A3-BE44-98A2-784FBCE60356}"/>
              </a:ext>
            </a:extLst>
          </p:cNvPr>
          <p:cNvSpPr/>
          <p:nvPr/>
        </p:nvSpPr>
        <p:spPr>
          <a:xfrm rot="10800000">
            <a:off x="5569858" y="3020001"/>
            <a:ext cx="3466637" cy="2775461"/>
          </a:xfrm>
          <a:prstGeom prst="cloud">
            <a:avLst/>
          </a:prstGeom>
          <a:noFill/>
          <a:ln w="28575" cmpd="sng">
            <a:solidFill>
              <a:srgbClr val="4F81BD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1" name="Shape 143">
            <a:extLst>
              <a:ext uri="{FF2B5EF4-FFF2-40B4-BE49-F238E27FC236}">
                <a16:creationId xmlns:a16="http://schemas.microsoft.com/office/drawing/2014/main" id="{0F7AB5CC-E0E1-D84A-981F-D660C18D5BEA}"/>
              </a:ext>
            </a:extLst>
          </p:cNvPr>
          <p:cNvGrpSpPr/>
          <p:nvPr/>
        </p:nvGrpSpPr>
        <p:grpSpPr>
          <a:xfrm>
            <a:off x="6759508" y="3073392"/>
            <a:ext cx="830350" cy="907592"/>
            <a:chOff x="-739799" y="2914873"/>
            <a:chExt cx="1292700" cy="1458300"/>
          </a:xfrm>
        </p:grpSpPr>
        <p:sp>
          <p:nvSpPr>
            <p:cNvPr id="22" name="Shape 144">
              <a:extLst>
                <a:ext uri="{FF2B5EF4-FFF2-40B4-BE49-F238E27FC236}">
                  <a16:creationId xmlns:a16="http://schemas.microsoft.com/office/drawing/2014/main" id="{B2AF5DF4-1F45-334C-AB5E-39E538F39773}"/>
                </a:ext>
              </a:extLst>
            </p:cNvPr>
            <p:cNvSpPr/>
            <p:nvPr/>
          </p:nvSpPr>
          <p:spPr>
            <a:xfrm>
              <a:off x="-739799" y="2914873"/>
              <a:ext cx="1292700" cy="14583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628" tIns="34304" rIns="68628" bIns="34304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</a:pPr>
              <a:r>
                <a:rPr lang="en-US" sz="825" b="1" i="0" u="none" strike="noStrike" cap="none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EGI </a:t>
              </a:r>
              <a:r>
                <a:rPr lang="en-US" sz="825" b="1" i="0" u="none" strike="noStrike" cap="none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CheckIn</a:t>
              </a:r>
              <a:endParaRPr lang="en-US" sz="825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23" name="Shape 145" descr="4361018b05117b92dc1a71d9622efbbf.png">
              <a:extLst>
                <a:ext uri="{FF2B5EF4-FFF2-40B4-BE49-F238E27FC236}">
                  <a16:creationId xmlns:a16="http://schemas.microsoft.com/office/drawing/2014/main" id="{92338672-ECF4-F54E-9451-8EA44F58804C}"/>
                </a:ext>
              </a:extLst>
            </p:cNvPr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-518037" y="2988223"/>
              <a:ext cx="849300" cy="82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303CA72-56C7-AB40-B666-3827FE551FAB}"/>
              </a:ext>
            </a:extLst>
          </p:cNvPr>
          <p:cNvGrpSpPr/>
          <p:nvPr/>
        </p:nvGrpSpPr>
        <p:grpSpPr>
          <a:xfrm>
            <a:off x="7191933" y="3613925"/>
            <a:ext cx="699313" cy="663612"/>
            <a:chOff x="3304489" y="1229729"/>
            <a:chExt cx="1303616" cy="1276406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EC397D9-05AA-2A49-90D8-B1DF826EA321}"/>
                </a:ext>
              </a:extLst>
            </p:cNvPr>
            <p:cNvSpPr/>
            <p:nvPr/>
          </p:nvSpPr>
          <p:spPr>
            <a:xfrm>
              <a:off x="3304489" y="1229729"/>
              <a:ext cx="1303616" cy="127640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600" dirty="0"/>
                <a:t>Virtual Organization </a:t>
              </a:r>
              <a:endParaRPr lang="en-US" sz="675" dirty="0"/>
            </a:p>
          </p:txBody>
        </p:sp>
        <p:pic>
          <p:nvPicPr>
            <p:cNvPr id="26" name="Picture 25" descr="50355-200.png">
              <a:extLst>
                <a:ext uri="{FF2B5EF4-FFF2-40B4-BE49-F238E27FC236}">
                  <a16:creationId xmlns:a16="http://schemas.microsoft.com/office/drawing/2014/main" id="{C919674F-9E93-7E4C-973C-A6FF84DAF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744" y="1345765"/>
              <a:ext cx="587804" cy="5878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2215CBD-1A4A-7842-91C0-41207C28B96D}"/>
              </a:ext>
            </a:extLst>
          </p:cNvPr>
          <p:cNvSpPr txBox="1"/>
          <p:nvPr/>
        </p:nvSpPr>
        <p:spPr>
          <a:xfrm>
            <a:off x="422291" y="5651269"/>
            <a:ext cx="2567531" cy="506730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135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Case</a:t>
            </a:r>
            <a:r>
              <a:rPr lang="en-US" sz="135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sz="135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Training and Long Tail of Science communities</a:t>
            </a:r>
          </a:p>
        </p:txBody>
      </p:sp>
    </p:spTree>
    <p:extLst>
      <p:ext uri="{BB962C8B-B14F-4D97-AF65-F5344CB8AC3E}">
        <p14:creationId xmlns:p14="http://schemas.microsoft.com/office/powerpoint/2010/main" val="353086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8E6FE5-3197-494C-8360-0E3A5806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1FCB6-AB47-49CF-8B7F-26D068D9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6516-D760-42C5-8341-E6211A5E3C6C}" type="datetime1">
              <a:rPr lang="en-US" smtClean="0"/>
              <a:t>03-Jun-19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14A63-2E17-4FA7-AB0D-491B7FD101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Featured use case – For communities operating their own AAI</a:t>
            </a:r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4FCFE63B-63AC-6641-AA7C-A93DDA0A5AB5}"/>
              </a:ext>
            </a:extLst>
          </p:cNvPr>
          <p:cNvSpPr/>
          <p:nvPr/>
        </p:nvSpPr>
        <p:spPr>
          <a:xfrm rot="10800000">
            <a:off x="5147205" y="3359899"/>
            <a:ext cx="3385234" cy="2728380"/>
          </a:xfrm>
          <a:prstGeom prst="cloud">
            <a:avLst/>
          </a:prstGeom>
          <a:noFill/>
          <a:ln w="28575" cmpd="sng">
            <a:solidFill>
              <a:srgbClr val="4F81BD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B594685-D7D5-8645-B72A-247D7584F5AD}"/>
              </a:ext>
            </a:extLst>
          </p:cNvPr>
          <p:cNvSpPr/>
          <p:nvPr/>
        </p:nvSpPr>
        <p:spPr>
          <a:xfrm>
            <a:off x="5556655" y="3985089"/>
            <a:ext cx="1001318" cy="448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EGI Infrastructure</a:t>
            </a:r>
          </a:p>
        </p:txBody>
      </p:sp>
      <p:sp>
        <p:nvSpPr>
          <p:cNvPr id="31" name="Cloud 30">
            <a:extLst>
              <a:ext uri="{FF2B5EF4-FFF2-40B4-BE49-F238E27FC236}">
                <a16:creationId xmlns:a16="http://schemas.microsoft.com/office/drawing/2014/main" id="{BA9C18AB-0E06-E74C-826A-B3ADD4AE9AAC}"/>
              </a:ext>
            </a:extLst>
          </p:cNvPr>
          <p:cNvSpPr/>
          <p:nvPr/>
        </p:nvSpPr>
        <p:spPr>
          <a:xfrm>
            <a:off x="5981310" y="1097041"/>
            <a:ext cx="1376649" cy="93683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Social</a:t>
            </a:r>
          </a:p>
        </p:txBody>
      </p:sp>
      <p:sp>
        <p:nvSpPr>
          <p:cNvPr id="32" name="Cloud 31">
            <a:extLst>
              <a:ext uri="{FF2B5EF4-FFF2-40B4-BE49-F238E27FC236}">
                <a16:creationId xmlns:a16="http://schemas.microsoft.com/office/drawing/2014/main" id="{A0B3FB1C-47C3-9440-80D7-57FCDFCE4341}"/>
              </a:ext>
            </a:extLst>
          </p:cNvPr>
          <p:cNvSpPr/>
          <p:nvPr/>
        </p:nvSpPr>
        <p:spPr>
          <a:xfrm>
            <a:off x="4856865" y="1264854"/>
            <a:ext cx="1399580" cy="80934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eduGAIN</a:t>
            </a:r>
            <a:endParaRPr lang="en-US" sz="1200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FE9B086C-546A-4E45-AA35-369FBC9D7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0786"/>
            <a:ext cx="4248472" cy="474749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i="1" dirty="0"/>
              <a:t>Community’s AAI connected to Check-in as an IdP Proxy to allow its users to access EGI services &amp; resources</a:t>
            </a:r>
          </a:p>
          <a:p>
            <a:pPr marL="0" indent="0">
              <a:lnSpc>
                <a:spcPct val="80000"/>
              </a:lnSpc>
              <a:buNone/>
            </a:pP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Community can access EGI services without changing their users’ authentication workflow</a:t>
            </a:r>
            <a:endParaRPr lang="en-US" sz="3200" dirty="0"/>
          </a:p>
        </p:txBody>
      </p:sp>
      <p:sp>
        <p:nvSpPr>
          <p:cNvPr id="34" name="Cloud 33">
            <a:extLst>
              <a:ext uri="{FF2B5EF4-FFF2-40B4-BE49-F238E27FC236}">
                <a16:creationId xmlns:a16="http://schemas.microsoft.com/office/drawing/2014/main" id="{4D0E51AD-1057-6542-A30A-9BBE36CEDC7A}"/>
              </a:ext>
            </a:extLst>
          </p:cNvPr>
          <p:cNvSpPr/>
          <p:nvPr/>
        </p:nvSpPr>
        <p:spPr>
          <a:xfrm>
            <a:off x="7119472" y="1247532"/>
            <a:ext cx="1613147" cy="743468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Community IdP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0331FA6-FF0A-C743-A236-6BE5F499C679}"/>
              </a:ext>
            </a:extLst>
          </p:cNvPr>
          <p:cNvSpPr/>
          <p:nvPr/>
        </p:nvSpPr>
        <p:spPr>
          <a:xfrm>
            <a:off x="6693102" y="4579295"/>
            <a:ext cx="1091281" cy="576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Service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D536745-78A8-7247-B8DA-42970485E9D6}"/>
              </a:ext>
            </a:extLst>
          </p:cNvPr>
          <p:cNvCxnSpPr>
            <a:stCxn id="44" idx="2"/>
            <a:endCxn id="35" idx="0"/>
          </p:cNvCxnSpPr>
          <p:nvPr/>
        </p:nvCxnSpPr>
        <p:spPr>
          <a:xfrm>
            <a:off x="6672449" y="4098295"/>
            <a:ext cx="566294" cy="4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Down Arrow Callout 36">
            <a:extLst>
              <a:ext uri="{FF2B5EF4-FFF2-40B4-BE49-F238E27FC236}">
                <a16:creationId xmlns:a16="http://schemas.microsoft.com/office/drawing/2014/main" id="{8668C102-9D29-C648-B1B9-37468714A434}"/>
              </a:ext>
            </a:extLst>
          </p:cNvPr>
          <p:cNvSpPr/>
          <p:nvPr/>
        </p:nvSpPr>
        <p:spPr>
          <a:xfrm>
            <a:off x="5827681" y="2417545"/>
            <a:ext cx="1814888" cy="961249"/>
          </a:xfrm>
          <a:prstGeom prst="downArrowCallout">
            <a:avLst>
              <a:gd name="adj1" fmla="val 13003"/>
              <a:gd name="adj2" fmla="val 14202"/>
              <a:gd name="adj3" fmla="val 25000"/>
              <a:gd name="adj4" fmla="val 649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Community AAI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A7653E1-9970-9141-8788-49499601D593}"/>
              </a:ext>
            </a:extLst>
          </p:cNvPr>
          <p:cNvSpPr/>
          <p:nvPr/>
        </p:nvSpPr>
        <p:spPr>
          <a:xfrm>
            <a:off x="5611847" y="4687212"/>
            <a:ext cx="1091281" cy="576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Service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B6E382C-551B-714B-B1E6-5DED4F18E548}"/>
              </a:ext>
            </a:extLst>
          </p:cNvPr>
          <p:cNvCxnSpPr>
            <a:stCxn id="44" idx="2"/>
            <a:endCxn id="38" idx="0"/>
          </p:cNvCxnSpPr>
          <p:nvPr/>
        </p:nvCxnSpPr>
        <p:spPr>
          <a:xfrm flipH="1">
            <a:off x="6157488" y="4098295"/>
            <a:ext cx="514961" cy="5889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2B41CB0-01CD-5245-B4A5-C6501C7A9816}"/>
              </a:ext>
            </a:extLst>
          </p:cNvPr>
          <p:cNvCxnSpPr>
            <a:cxnSpLocks/>
            <a:stCxn id="32" idx="1"/>
          </p:cNvCxnSpPr>
          <p:nvPr/>
        </p:nvCxnSpPr>
        <p:spPr>
          <a:xfrm>
            <a:off x="5556655" y="2073336"/>
            <a:ext cx="600832" cy="3442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4F525C4-E102-9E4C-8025-C619C8717659}"/>
              </a:ext>
            </a:extLst>
          </p:cNvPr>
          <p:cNvCxnSpPr>
            <a:cxnSpLocks/>
            <a:stCxn id="31" idx="1"/>
            <a:endCxn id="37" idx="0"/>
          </p:cNvCxnSpPr>
          <p:nvPr/>
        </p:nvCxnSpPr>
        <p:spPr>
          <a:xfrm>
            <a:off x="6669635" y="2032877"/>
            <a:ext cx="65490" cy="384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28E6753-73B9-6F4D-8D88-4090A6FD7A0C}"/>
              </a:ext>
            </a:extLst>
          </p:cNvPr>
          <p:cNvCxnSpPr>
            <a:cxnSpLocks/>
            <a:stCxn id="34" idx="1"/>
          </p:cNvCxnSpPr>
          <p:nvPr/>
        </p:nvCxnSpPr>
        <p:spPr>
          <a:xfrm flipH="1">
            <a:off x="7313108" y="1990208"/>
            <a:ext cx="612938" cy="4354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3" name="Shape 143">
            <a:extLst>
              <a:ext uri="{FF2B5EF4-FFF2-40B4-BE49-F238E27FC236}">
                <a16:creationId xmlns:a16="http://schemas.microsoft.com/office/drawing/2014/main" id="{B0C201C2-439B-574D-9930-5649CD56BE40}"/>
              </a:ext>
            </a:extLst>
          </p:cNvPr>
          <p:cNvGrpSpPr/>
          <p:nvPr/>
        </p:nvGrpSpPr>
        <p:grpSpPr>
          <a:xfrm>
            <a:off x="6225426" y="3248360"/>
            <a:ext cx="894046" cy="849935"/>
            <a:chOff x="-891887" y="2914873"/>
            <a:chExt cx="1292702" cy="1458300"/>
          </a:xfrm>
        </p:grpSpPr>
        <p:sp>
          <p:nvSpPr>
            <p:cNvPr id="44" name="Shape 144">
              <a:extLst>
                <a:ext uri="{FF2B5EF4-FFF2-40B4-BE49-F238E27FC236}">
                  <a16:creationId xmlns:a16="http://schemas.microsoft.com/office/drawing/2014/main" id="{932A3DFA-A222-D741-9FB7-F97955FFC82A}"/>
                </a:ext>
              </a:extLst>
            </p:cNvPr>
            <p:cNvSpPr/>
            <p:nvPr/>
          </p:nvSpPr>
          <p:spPr>
            <a:xfrm>
              <a:off x="-891887" y="2914873"/>
              <a:ext cx="1292702" cy="14583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628" tIns="34304" rIns="68628" bIns="34304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</a:pPr>
              <a:r>
                <a:rPr lang="en-US" sz="600" b="1" i="0" u="none" strike="noStrike" cap="none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EGI Check-in</a:t>
              </a:r>
            </a:p>
          </p:txBody>
        </p:sp>
        <p:pic>
          <p:nvPicPr>
            <p:cNvPr id="45" name="Shape 145" descr="4361018b05117b92dc1a71d9622efbbf.png">
              <a:extLst>
                <a:ext uri="{FF2B5EF4-FFF2-40B4-BE49-F238E27FC236}">
                  <a16:creationId xmlns:a16="http://schemas.microsoft.com/office/drawing/2014/main" id="{1C10D185-BD7A-A343-8E49-8CED045C6A9F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-674254" y="3122114"/>
              <a:ext cx="849300" cy="8232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4E5BCD9-5382-514C-B191-3859108269B5}"/>
              </a:ext>
            </a:extLst>
          </p:cNvPr>
          <p:cNvSpPr txBox="1"/>
          <p:nvPr/>
        </p:nvSpPr>
        <p:spPr>
          <a:xfrm>
            <a:off x="375700" y="4418261"/>
            <a:ext cx="2796724" cy="1269578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1275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Case</a:t>
            </a:r>
            <a:r>
              <a:rPr lang="en-US" sz="1275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1275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ELIXIR Research Infrastructure - Check-in allows ELIXIR users to use their ELIXIR IDs to interact with relevant EGI services (Cloud, Configurations database, Applications on Demand)</a:t>
            </a:r>
          </a:p>
        </p:txBody>
      </p:sp>
    </p:spTree>
    <p:extLst>
      <p:ext uri="{BB962C8B-B14F-4D97-AF65-F5344CB8AC3E}">
        <p14:creationId xmlns:p14="http://schemas.microsoft.com/office/powerpoint/2010/main" val="3083750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hlinkClick r:id="rId2"/>
            </a:endParaRPr>
          </a:p>
          <a:p>
            <a:r>
              <a:rPr lang="en-GB" dirty="0">
                <a:hlinkClick r:id="rId2"/>
              </a:rPr>
              <a:t>Usage guide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3"/>
              </a:rPr>
              <a:t>Integration guide for service providers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4"/>
              </a:rPr>
              <a:t>Integration guide for identity providers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5"/>
              </a:rPr>
              <a:t>Frequently Asked Questions</a:t>
            </a:r>
            <a:endParaRPr lang="en-GB" dirty="0"/>
          </a:p>
          <a:p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ED21-2E67-4EDC-8CB9-57E138672477}" type="datetime1">
              <a:rPr lang="en-US" smtClean="0"/>
              <a:t>03-Jun-19</a:t>
            </a:fld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Documentations</a:t>
            </a:r>
          </a:p>
        </p:txBody>
      </p:sp>
    </p:spTree>
    <p:extLst>
      <p:ext uri="{BB962C8B-B14F-4D97-AF65-F5344CB8AC3E}">
        <p14:creationId xmlns:p14="http://schemas.microsoft.com/office/powerpoint/2010/main" val="2811625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5A2D21-3F0E-4C82-995D-91B73D5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AF74F5-B822-494B-A042-C9131B52B06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825091B-3E5C-4AEB-B557-CDD0740FE56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940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25BE552-70BA-4F9C-8732-B3C54DA3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56AD9C-C81E-4755-9F1E-ABC1C0498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215051"/>
          </a:xfrm>
        </p:spPr>
        <p:txBody>
          <a:bodyPr>
            <a:normAutofit/>
          </a:bodyPr>
          <a:lstStyle/>
          <a:p>
            <a:r>
              <a:rPr lang="en-GB" i="1" dirty="0">
                <a:solidFill>
                  <a:schemeClr val="tx1"/>
                </a:solidFill>
              </a:rPr>
              <a:t>Motivation and driving consideration about the service</a:t>
            </a:r>
          </a:p>
          <a:p>
            <a:r>
              <a:rPr lang="en-GB" i="1" dirty="0">
                <a:solidFill>
                  <a:schemeClr val="tx1"/>
                </a:solidFill>
              </a:rPr>
              <a:t>Service architecture and interfaces: overview</a:t>
            </a:r>
          </a:p>
          <a:p>
            <a:pPr lvl="1"/>
            <a:r>
              <a:rPr lang="en-GB" i="1" dirty="0">
                <a:solidFill>
                  <a:schemeClr val="tx1"/>
                </a:solidFill>
              </a:rPr>
              <a:t>How the user can access the service</a:t>
            </a:r>
          </a:p>
          <a:p>
            <a:pPr lvl="2"/>
            <a:r>
              <a:rPr lang="en-GB" i="1" dirty="0">
                <a:solidFill>
                  <a:schemeClr val="tx1"/>
                </a:solidFill>
              </a:rPr>
              <a:t>E.g.: REST, GUI, CLIs, etc.</a:t>
            </a:r>
          </a:p>
          <a:p>
            <a:pPr lvl="1"/>
            <a:r>
              <a:rPr lang="en-GB" i="1" dirty="0">
                <a:solidFill>
                  <a:schemeClr val="tx1"/>
                </a:solidFill>
              </a:rPr>
              <a:t>Service options and attributes</a:t>
            </a:r>
          </a:p>
          <a:p>
            <a:r>
              <a:rPr lang="en-GB" i="1" dirty="0">
                <a:solidFill>
                  <a:schemeClr val="tx1"/>
                </a:solidFill>
              </a:rPr>
              <a:t>Acceptable Usage Policy (AUP)</a:t>
            </a:r>
          </a:p>
          <a:p>
            <a:r>
              <a:rPr lang="en-GB" i="1" dirty="0">
                <a:solidFill>
                  <a:schemeClr val="tx1"/>
                </a:solidFill>
              </a:rPr>
              <a:t>Access policy and business model</a:t>
            </a:r>
          </a:p>
          <a:p>
            <a:r>
              <a:rPr lang="en-GB" i="1" dirty="0">
                <a:solidFill>
                  <a:schemeClr val="tx1"/>
                </a:solidFill>
              </a:rPr>
              <a:t>Use cases</a:t>
            </a:r>
          </a:p>
          <a:p>
            <a:r>
              <a:rPr lang="en-GB" i="1" dirty="0">
                <a:solidFill>
                  <a:schemeClr val="tx1"/>
                </a:solidFill>
              </a:rPr>
              <a:t>Documentation/tutorial/information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668E8B-804A-4226-A5F9-B64F4480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8DC4-DE83-4F63-8090-0B20624E8C99}" type="datetime1">
              <a:rPr lang="en-US" smtClean="0"/>
              <a:t>03-Jun-19</a:t>
            </a:fld>
            <a:endParaRPr lang="en-US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E835059-47AC-4E0A-80DD-CB28365206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07503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E8C8E7-7B53-47FB-89A6-9EE29E65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C2261-DAC6-44D8-8B85-74A0E7D8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EE15-C2F9-44A5-A3A4-DA080B606F33}" type="datetime1">
              <a:rPr lang="en-US" smtClean="0"/>
              <a:t>03-Jun-19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691C8-3B44-48BF-9B50-9728A86A9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99793" y="260489"/>
            <a:ext cx="6192688" cy="864081"/>
          </a:xfrm>
        </p:spPr>
        <p:txBody>
          <a:bodyPr>
            <a:normAutofit/>
          </a:bodyPr>
          <a:lstStyle/>
          <a:p>
            <a:r>
              <a:rPr lang="en-US" dirty="0"/>
              <a:t>Motivation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E5DB32B-DF7C-4D4D-84D8-C1F1CCAA9CAA}"/>
              </a:ext>
            </a:extLst>
          </p:cNvPr>
          <p:cNvSpPr/>
          <p:nvPr/>
        </p:nvSpPr>
        <p:spPr>
          <a:xfrm>
            <a:off x="465455" y="1341120"/>
            <a:ext cx="8072120" cy="819150"/>
          </a:xfrm>
          <a:prstGeom prst="roundRect">
            <a:avLst/>
          </a:prstGeom>
          <a:solidFill>
            <a:schemeClr val="accent1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>
                <a:sym typeface="+mn-ea"/>
              </a:rPr>
              <a:t>Single sign-on to services through eduGAIN, social media and other institutional or community-managed identity providers</a:t>
            </a:r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C1A87D8-3DC4-C34D-B178-01E8EC40F6C5}"/>
              </a:ext>
            </a:extLst>
          </p:cNvPr>
          <p:cNvSpPr/>
          <p:nvPr/>
        </p:nvSpPr>
        <p:spPr>
          <a:xfrm>
            <a:off x="462915" y="3375660"/>
            <a:ext cx="8072755" cy="819150"/>
          </a:xfrm>
          <a:prstGeom prst="roundRect">
            <a:avLst/>
          </a:prstGeom>
          <a:solidFill>
            <a:schemeClr val="accent1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ym typeface="+mn-ea"/>
              </a:rPr>
              <a:t>Identity linking enables access to resources using different login credentials (institutional/social)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FA392AC-4F03-9F4C-9436-1D5D0ED910EE}"/>
              </a:ext>
            </a:extLst>
          </p:cNvPr>
          <p:cNvSpPr/>
          <p:nvPr/>
        </p:nvSpPr>
        <p:spPr>
          <a:xfrm>
            <a:off x="462915" y="4384675"/>
            <a:ext cx="8072755" cy="819150"/>
          </a:xfrm>
          <a:prstGeom prst="roundRect">
            <a:avLst/>
          </a:prstGeom>
          <a:solidFill>
            <a:schemeClr val="accent1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ym typeface="+mn-ea"/>
              </a:rPr>
              <a:t>Association of assurance information to each authenticated identity for expressing the level of trust in the identity assertions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276EA06-92DA-6E4C-9EF7-D44EA93C75D2}"/>
              </a:ext>
            </a:extLst>
          </p:cNvPr>
          <p:cNvSpPr/>
          <p:nvPr/>
        </p:nvSpPr>
        <p:spPr>
          <a:xfrm>
            <a:off x="462915" y="5393690"/>
            <a:ext cx="8072755" cy="819150"/>
          </a:xfrm>
          <a:prstGeom prst="roundRect">
            <a:avLst/>
          </a:prstGeom>
          <a:solidFill>
            <a:schemeClr val="accent1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ym typeface="+mn-ea"/>
              </a:rPr>
              <a:t>Aggregation and </a:t>
            </a:r>
            <a:r>
              <a:rPr lang="en-US" sz="1600" dirty="0" err="1">
                <a:sym typeface="+mn-ea"/>
              </a:rPr>
              <a:t>harmonisation</a:t>
            </a:r>
            <a:r>
              <a:rPr lang="en-US" sz="1600" dirty="0">
                <a:sym typeface="+mn-ea"/>
              </a:rPr>
              <a:t> of </a:t>
            </a:r>
            <a:r>
              <a:rPr lang="en-US" sz="1600" dirty="0" err="1">
                <a:sym typeface="+mn-ea"/>
              </a:rPr>
              <a:t>authorisation</a:t>
            </a:r>
            <a:r>
              <a:rPr lang="en-US" sz="1600" dirty="0">
                <a:sym typeface="+mn-ea"/>
              </a:rPr>
              <a:t> information (VOs/groups, roles, assurance) from multiple sources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C881B27-6F7F-D84A-A0E8-E37BAE80E258}"/>
              </a:ext>
            </a:extLst>
          </p:cNvPr>
          <p:cNvSpPr/>
          <p:nvPr/>
        </p:nvSpPr>
        <p:spPr>
          <a:xfrm>
            <a:off x="463550" y="1357630"/>
            <a:ext cx="8072120" cy="81915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>
                <a:sym typeface="+mn-ea"/>
              </a:rPr>
              <a:t>Single sign-on to services through eduGAIN, social media and other institutional or community-managed identity providers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FE14276-317C-4F42-9C7F-20238C40CB55}"/>
              </a:ext>
            </a:extLst>
          </p:cNvPr>
          <p:cNvSpPr/>
          <p:nvPr/>
        </p:nvSpPr>
        <p:spPr>
          <a:xfrm>
            <a:off x="462915" y="2366645"/>
            <a:ext cx="8072755" cy="819150"/>
          </a:xfrm>
          <a:prstGeom prst="roundRect">
            <a:avLst/>
          </a:prstGeom>
          <a:solidFill>
            <a:schemeClr val="accent1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ym typeface="+mn-ea"/>
              </a:rPr>
              <a:t>Only one account needed for federated access to multiple heterogeneous (web and non-web) service providers using different technologies (SAML, OpenID Connect, OAuth 2.0, X509)</a:t>
            </a:r>
          </a:p>
        </p:txBody>
      </p:sp>
    </p:spTree>
    <p:extLst>
      <p:ext uri="{BB962C8B-B14F-4D97-AF65-F5344CB8AC3E}">
        <p14:creationId xmlns:p14="http://schemas.microsoft.com/office/powerpoint/2010/main" val="1287834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E8C8E7-7B53-47FB-89A6-9EE29E65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C2261-DAC6-44D8-8B85-74A0E7D8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EE15-C2F9-44A5-A3A4-DA080B606F33}" type="datetime1">
              <a:rPr lang="en-US" smtClean="0"/>
              <a:t>03-Jun-19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691C8-3B44-48BF-9B50-9728A86A9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99793" y="260489"/>
            <a:ext cx="6192688" cy="864081"/>
          </a:xfrm>
        </p:spPr>
        <p:txBody>
          <a:bodyPr>
            <a:normAutofit/>
          </a:bodyPr>
          <a:lstStyle/>
          <a:p>
            <a:r>
              <a:rPr lang="en-US" dirty="0"/>
              <a:t>Service architecture and interfaces</a:t>
            </a:r>
          </a:p>
        </p:txBody>
      </p:sp>
      <p:pic>
        <p:nvPicPr>
          <p:cNvPr id="8" name="Picture 2" descr="https://lh3.googleusercontent.com/tfAT_pW7Wfam-jNQl5uWjd7QC-UiB08GJzCrciEJs-aZ-lJSNzF0h8Wpb-CEFN3FvdJMmUX7219wJwwt6_5o7sXyfwJCP6_ULTzuHgIvy7v7aWgAI7Mmpil1dOaZtiohSYHfMxHz">
            <a:extLst>
              <a:ext uri="{FF2B5EF4-FFF2-40B4-BE49-F238E27FC236}">
                <a16:creationId xmlns:a16="http://schemas.microsoft.com/office/drawing/2014/main" id="{D0673480-7D6F-1741-871C-C860B356D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48" y="1052736"/>
            <a:ext cx="5113904" cy="495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B0066DB-1C8D-1F40-BC86-410242A157FE}"/>
              </a:ext>
            </a:extLst>
          </p:cNvPr>
          <p:cNvSpPr/>
          <p:nvPr/>
        </p:nvSpPr>
        <p:spPr>
          <a:xfrm>
            <a:off x="5004048" y="1124570"/>
            <a:ext cx="4004945" cy="492442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l" fontAlgn="t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ym typeface="+mn-ea"/>
              </a:rPr>
              <a:t>Check-in is an implementation of the AARC blueprint architecture</a:t>
            </a:r>
            <a:endParaRPr lang="en-US" sz="1600" dirty="0"/>
          </a:p>
          <a:p>
            <a:pPr marL="285750" lvl="1" indent="-285750" algn="l" fontAlgn="t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ym typeface="+mn-ea"/>
              </a:rPr>
              <a:t>Single point of integration for Identity Providers (IdPs) and Service Providers (SPs)</a:t>
            </a:r>
          </a:p>
          <a:p>
            <a:pPr marL="285750" lvl="1" indent="-285750" algn="l" fontAlgn="t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ym typeface="+mn-ea"/>
              </a:rPr>
              <a:t>Registered in </a:t>
            </a:r>
            <a:r>
              <a:rPr lang="en-US" sz="1600" dirty="0" err="1">
                <a:sym typeface="+mn-ea"/>
              </a:rPr>
              <a:t>eduGAIN</a:t>
            </a:r>
            <a:r>
              <a:rPr lang="en-US" sz="1600" dirty="0">
                <a:sym typeface="+mn-ea"/>
              </a:rPr>
              <a:t> as an SP complying with REFEDS Research &amp; Scholarship and </a:t>
            </a:r>
            <a:r>
              <a:rPr lang="en-US" sz="1600" dirty="0" err="1">
                <a:sym typeface="+mn-ea"/>
              </a:rPr>
              <a:t>Sirtfi</a:t>
            </a:r>
            <a:endParaRPr lang="en-US" sz="1600" dirty="0"/>
          </a:p>
          <a:p>
            <a:pPr marL="285750" lvl="1" indent="-285750" algn="l" fontAlgn="t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ym typeface="+mn-ea"/>
              </a:rPr>
              <a:t>All connected end-services can have one statically configured IdP</a:t>
            </a:r>
            <a:endParaRPr lang="en-US" sz="1600" dirty="0"/>
          </a:p>
          <a:p>
            <a:pPr marL="285750" lvl="1" indent="-285750" algn="l" fontAlgn="t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ym typeface="+mn-ea"/>
              </a:rPr>
              <a:t>No need to run an IdP Discovery Service on each end-service</a:t>
            </a:r>
            <a:endParaRPr lang="en-US" sz="1600" dirty="0"/>
          </a:p>
          <a:p>
            <a:pPr marL="285750" lvl="1" indent="-285750" algn="l" fontAlgn="t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ym typeface="+mn-ea"/>
              </a:rPr>
              <a:t>All connected end-services get consistent/</a:t>
            </a:r>
            <a:r>
              <a:rPr lang="en-US" sz="1600" dirty="0" err="1">
                <a:sym typeface="+mn-ea"/>
              </a:rPr>
              <a:t>harmonised</a:t>
            </a:r>
            <a:r>
              <a:rPr lang="en-US" sz="1600" dirty="0">
                <a:sym typeface="+mn-ea"/>
              </a:rPr>
              <a:t> user identifiers and accompanying attribute sets from different IdPs/AAs that can be interpreted in a uniform way for </a:t>
            </a:r>
            <a:r>
              <a:rPr lang="en-US" sz="1600" dirty="0" err="1">
                <a:sym typeface="+mn-ea"/>
              </a:rPr>
              <a:t>authorisation</a:t>
            </a:r>
            <a:r>
              <a:rPr lang="en-US" sz="1600" dirty="0">
                <a:sym typeface="+mn-ea"/>
              </a:rPr>
              <a:t> purposes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7907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E8C8E7-7B53-47FB-89A6-9EE29E65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C2261-DAC6-44D8-8B85-74A0E7D8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EE15-C2F9-44A5-A3A4-DA080B606F33}" type="datetime1">
              <a:rPr lang="en-US" smtClean="0"/>
              <a:t>03-Jun-19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691C8-3B44-48BF-9B50-9728A86A9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99793" y="260489"/>
            <a:ext cx="6192688" cy="864081"/>
          </a:xfrm>
        </p:spPr>
        <p:txBody>
          <a:bodyPr>
            <a:normAutofit/>
          </a:bodyPr>
          <a:lstStyle/>
          <a:p>
            <a:r>
              <a:rPr lang="en-US" dirty="0"/>
              <a:t>Service access – IdP Discovery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867CB798-4EE4-1548-A018-74C3D32128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65" y="1084580"/>
            <a:ext cx="7316470" cy="5090795"/>
          </a:xfrm>
        </p:spPr>
      </p:pic>
    </p:spTree>
    <p:extLst>
      <p:ext uri="{BB962C8B-B14F-4D97-AF65-F5344CB8AC3E}">
        <p14:creationId xmlns:p14="http://schemas.microsoft.com/office/powerpoint/2010/main" val="138200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E8C8E7-7B53-47FB-89A6-9EE29E65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C2261-DAC6-44D8-8B85-74A0E7D8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EE15-C2F9-44A5-A3A4-DA080B606F33}" type="datetime1">
              <a:rPr lang="en-US" smtClean="0"/>
              <a:t>03-Jun-19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691C8-3B44-48BF-9B50-9728A86A9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99793" y="260489"/>
            <a:ext cx="6192688" cy="864081"/>
          </a:xfrm>
        </p:spPr>
        <p:txBody>
          <a:bodyPr>
            <a:normAutofit/>
          </a:bodyPr>
          <a:lstStyle/>
          <a:p>
            <a:r>
              <a:rPr lang="en-US" dirty="0"/>
              <a:t>Service access – User enrollment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4B85DC-6704-9E46-BCA4-AED0504875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8"/>
          <a:stretch/>
        </p:blipFill>
        <p:spPr>
          <a:xfrm>
            <a:off x="270185" y="980728"/>
            <a:ext cx="4859216" cy="46101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F6C4F6-50D6-874E-9515-1C087A0F02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86163"/>
            <a:ext cx="5832648" cy="419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52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E8C8E7-7B53-47FB-89A6-9EE29E65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C2261-DAC6-44D8-8B85-74A0E7D8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EE15-C2F9-44A5-A3A4-DA080B606F33}" type="datetime1">
              <a:rPr lang="en-US" smtClean="0"/>
              <a:t>03-Jun-19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691C8-3B44-48BF-9B50-9728A86A9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99793" y="260489"/>
            <a:ext cx="6192688" cy="864081"/>
          </a:xfrm>
        </p:spPr>
        <p:txBody>
          <a:bodyPr>
            <a:normAutofit fontScale="92500"/>
          </a:bodyPr>
          <a:lstStyle/>
          <a:p>
            <a:r>
              <a:rPr lang="en-US" dirty="0"/>
              <a:t>Service access – Group management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2348F8-27D2-054B-B9D7-647F28225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78274"/>
            <a:ext cx="82423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79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E8C8E7-7B53-47FB-89A6-9EE29E65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C2261-DAC6-44D8-8B85-74A0E7D8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EE15-C2F9-44A5-A3A4-DA080B606F33}" type="datetime1">
              <a:rPr lang="en-US" smtClean="0"/>
              <a:t>03-Jun-19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691C8-3B44-48BF-9B50-9728A86A9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99793" y="260489"/>
            <a:ext cx="6192688" cy="86408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Service access – Non-web use cases &amp; delegated access via OpenID Connect/OAuth 2.0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5CFFE9-77BE-344B-B312-3DA536AF3A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085" y="2430145"/>
            <a:ext cx="6144260" cy="4168775"/>
          </a:xfrm>
          <a:prstGeom prst="rect">
            <a:avLst/>
          </a:prstGeom>
        </p:spPr>
      </p:pic>
      <p:pic>
        <p:nvPicPr>
          <p:cNvPr id="9" name="Content Placeholder 13">
            <a:extLst>
              <a:ext uri="{FF2B5EF4-FFF2-40B4-BE49-F238E27FC236}">
                <a16:creationId xmlns:a16="http://schemas.microsoft.com/office/drawing/2014/main" id="{2FC6E59C-1B6D-9846-B55C-C825C09C8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40" y="849630"/>
            <a:ext cx="5550535" cy="3938270"/>
          </a:xfr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77A3FC8-B941-374A-B25A-4873320E8C06}"/>
              </a:ext>
            </a:extLst>
          </p:cNvPr>
          <p:cNvSpPr/>
          <p:nvPr/>
        </p:nvSpPr>
        <p:spPr>
          <a:xfrm>
            <a:off x="197485" y="1628775"/>
            <a:ext cx="3080385" cy="468058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ym typeface="+mn-ea"/>
              </a:rPr>
              <a:t>Friendly UI for managing/testing OpenID Connect/OAuth 2.0 clients</a:t>
            </a:r>
            <a:endParaRPr lang="en-US" sz="1200" dirty="0"/>
          </a:p>
          <a:p>
            <a:pPr marL="285750" lvl="1" indent="-28575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ym typeface="+mn-ea"/>
              </a:rPr>
              <a:t>Provides overview of OpenID Connect/</a:t>
            </a:r>
            <a:r>
              <a:rPr lang="en-US" sz="1200" dirty="0" err="1">
                <a:sym typeface="+mn-ea"/>
              </a:rPr>
              <a:t>Oauth</a:t>
            </a:r>
            <a:r>
              <a:rPr lang="en-US" sz="1200" dirty="0">
                <a:sym typeface="+mn-ea"/>
              </a:rPr>
              <a:t> 2.0 services </a:t>
            </a:r>
            <a:r>
              <a:rPr lang="en-US" sz="1200" dirty="0" err="1">
                <a:sym typeface="+mn-ea"/>
              </a:rPr>
              <a:t>authorised</a:t>
            </a:r>
            <a:r>
              <a:rPr lang="en-US" sz="1200" dirty="0">
                <a:sym typeface="+mn-ea"/>
              </a:rPr>
              <a:t> to access their identity</a:t>
            </a:r>
            <a:endParaRPr lang="en-US" sz="1200" dirty="0"/>
          </a:p>
          <a:p>
            <a:pPr marL="285750" lvl="1" indent="-28575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ym typeface="+mn-ea"/>
              </a:rPr>
              <a:t>Allows users to see the specific permissions (e.g. read email, offline access, etc.) granted to each service</a:t>
            </a:r>
            <a:endParaRPr lang="en-US" sz="1200" dirty="0" err="1"/>
          </a:p>
          <a:p>
            <a:pPr marL="285750" lvl="1" indent="-28575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ym typeface="+mn-ea"/>
              </a:rPr>
              <a:t>Enables users to manage access/refresh tokens associated with each service:</a:t>
            </a:r>
            <a:endParaRPr lang="en-US" sz="1200" dirty="0" err="1"/>
          </a:p>
          <a:p>
            <a:pPr marL="400050" lvl="2" indent="-28575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ym typeface="+mn-ea"/>
              </a:rPr>
              <a:t>Revoke access for individual tokens or service as a whole</a:t>
            </a:r>
            <a:endParaRPr lang="en-US" sz="1200" dirty="0" err="1"/>
          </a:p>
          <a:p>
            <a:pPr marL="400050" lvl="2" indent="-28575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ym typeface="+mn-ea"/>
              </a:rPr>
              <a:t>Retrieve access/refresh tokens to be used for federated access to CLI tools/APIs</a:t>
            </a:r>
            <a:endParaRPr lang="en-US" sz="1200" dirty="0" err="1"/>
          </a:p>
          <a:p>
            <a:pPr marL="285750" lvl="1" indent="-28575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ym typeface="+mn-ea"/>
              </a:rPr>
              <a:t>Multipath delegation via OAuth 2.0 Token Exchange</a:t>
            </a:r>
            <a:endParaRPr lang="en-US" sz="1200" dirty="0"/>
          </a:p>
          <a:p>
            <a:pPr marL="400050" lvl="2" indent="-28575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ym typeface="+mn-ea"/>
              </a:rPr>
              <a:t>Support for attenuation of rights/scopes</a:t>
            </a:r>
          </a:p>
          <a:p>
            <a:pPr marL="0" lvl="1" indent="-342900"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ym typeface="+mn-ea"/>
              </a:rPr>
              <a:t>Device code flow </a:t>
            </a:r>
            <a:r>
              <a:rPr lang="en-US" sz="1200" i="1" dirty="0">
                <a:sym typeface="+mn-ea"/>
              </a:rPr>
              <a:t>(experimental)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157449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E8C8E7-7B53-47FB-89A6-9EE29E65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C2261-DAC6-44D8-8B85-74A0E7D8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EE15-C2F9-44A5-A3A4-DA080B606F33}" type="datetime1">
              <a:rPr lang="en-US" smtClean="0"/>
              <a:t>03-Jun-19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691C8-3B44-48BF-9B50-9728A86A9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99793" y="260489"/>
            <a:ext cx="6192688" cy="86408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Service access – Non-web use cases &amp; delegated access via </a:t>
            </a:r>
            <a:r>
              <a:rPr lang="en-US" dirty="0" err="1"/>
              <a:t>RCauth</a:t>
            </a:r>
            <a:r>
              <a:rPr lang="en-US" dirty="0"/>
              <a:t> Online CA issued certificates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77A3FC8-B941-374A-B25A-4873320E8C06}"/>
              </a:ext>
            </a:extLst>
          </p:cNvPr>
          <p:cNvSpPr/>
          <p:nvPr/>
        </p:nvSpPr>
        <p:spPr>
          <a:xfrm>
            <a:off x="107504" y="1628800"/>
            <a:ext cx="3080385" cy="4176489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ym typeface="+mn-ea"/>
              </a:rPr>
              <a:t>Check-in has been integrated with the production </a:t>
            </a:r>
            <a:r>
              <a:rPr lang="en-US" sz="1200" dirty="0" err="1">
                <a:sym typeface="+mn-ea"/>
              </a:rPr>
              <a:t>RCAuth.eu</a:t>
            </a:r>
            <a:r>
              <a:rPr lang="en-US" sz="1200" dirty="0">
                <a:sym typeface="+mn-ea"/>
              </a:rPr>
              <a:t> Online CA for allowing users to retrieve X.509 proxy certificates using their federated credentials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sym typeface="+mn-ea"/>
            </a:endParaRPr>
          </a:p>
          <a:p>
            <a:pPr marL="171450" lvl="0" indent="-171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ym typeface="+mn-ea"/>
              </a:rPr>
              <a:t>Master Portal retrieves end-entity certificate from </a:t>
            </a:r>
            <a:r>
              <a:rPr lang="en-US" sz="1200" dirty="0" err="1">
                <a:sym typeface="+mn-ea"/>
              </a:rPr>
              <a:t>RCauth.eu</a:t>
            </a:r>
            <a:endParaRPr lang="en-US" sz="1200" dirty="0">
              <a:sym typeface="+mn-ea"/>
            </a:endParaRPr>
          </a:p>
          <a:p>
            <a:pPr marL="171450" lvl="0" indent="-171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sz="1200" dirty="0">
              <a:sym typeface="+mn-ea"/>
            </a:endParaRPr>
          </a:p>
          <a:p>
            <a:pPr marL="171450" lvl="0" indent="-171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ym typeface="+mn-ea"/>
              </a:rPr>
              <a:t>Long-lived proxy certificate stored in backend </a:t>
            </a:r>
            <a:r>
              <a:rPr lang="en-US" sz="1200" dirty="0" err="1">
                <a:sym typeface="+mn-ea"/>
              </a:rPr>
              <a:t>MyProxy</a:t>
            </a:r>
            <a:r>
              <a:rPr lang="en-US" sz="1200" dirty="0">
                <a:sym typeface="+mn-ea"/>
              </a:rPr>
              <a:t> server</a:t>
            </a:r>
          </a:p>
          <a:p>
            <a:pPr marL="171450" lvl="0" indent="-171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sz="1200" dirty="0">
              <a:sym typeface="+mn-ea"/>
            </a:endParaRPr>
          </a:p>
          <a:p>
            <a:pPr marL="171450" lvl="0" indent="-171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ym typeface="+mn-ea"/>
              </a:rPr>
              <a:t>Short-lived proxies provided via:</a:t>
            </a:r>
          </a:p>
          <a:p>
            <a:pPr marL="628650" lvl="1" indent="-17145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ym typeface="+mn-ea"/>
              </a:rPr>
              <a:t>Science Gateways via OIDC (so-called VO-portals)</a:t>
            </a:r>
          </a:p>
          <a:p>
            <a:pPr marL="628650" lvl="1" indent="-17145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ym typeface="+mn-ea"/>
              </a:rPr>
              <a:t>users e.g. via SSH key authentication</a:t>
            </a:r>
            <a:endParaRPr lang="en-US" sz="1200" i="1" dirty="0"/>
          </a:p>
        </p:txBody>
      </p:sp>
      <p:pic>
        <p:nvPicPr>
          <p:cNvPr id="1026" name="Picture 2" descr="https://lh4.googleusercontent.com/ZiXd7EeeH84PlK0_hmHNR8DOZ6ajjDRfuyqRvSaYYEk6Ho9LtErkSmJwEvzEZjpBLQG3AB3hfBn0DBm9J2pDqM8DGxBIIyYAj5yv1hkQ5muWfY-9gN71YHF1H1VmkEIoP6sbI14aH_M">
            <a:extLst>
              <a:ext uri="{FF2B5EF4-FFF2-40B4-BE49-F238E27FC236}">
                <a16:creationId xmlns:a16="http://schemas.microsoft.com/office/drawing/2014/main" id="{61F66622-34DF-CF49-84E7-DED7CEDD6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643" y="2110919"/>
            <a:ext cx="5742333" cy="353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361427-D732-5047-B4BC-780984684106}"/>
              </a:ext>
            </a:extLst>
          </p:cNvPr>
          <p:cNvSpPr txBox="1"/>
          <p:nvPr/>
        </p:nvSpPr>
        <p:spPr>
          <a:xfrm>
            <a:off x="7884368" y="2110919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RCauth</a:t>
            </a:r>
            <a:r>
              <a:rPr lang="en-US" sz="1600" dirty="0"/>
              <a:t> Online 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478261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8" id="{4751AB5D-640C-3342-BFAA-5DB4E45F457D}" vid="{E170F76C-6CC7-B945-846A-6208DD64BB9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EOSC-hub_ppt-2</Template>
  <TotalTime>0</TotalTime>
  <Words>1252</Words>
  <Application>Microsoft Office PowerPoint</Application>
  <PresentationFormat>On-screen Show (4:3)</PresentationFormat>
  <Paragraphs>183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slide_base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Caterina Piagentini</dc:creator>
  <cp:lastModifiedBy>Iulia Popescu</cp:lastModifiedBy>
  <cp:revision>139</cp:revision>
  <dcterms:created xsi:type="dcterms:W3CDTF">2018-01-30T10:37:03Z</dcterms:created>
  <dcterms:modified xsi:type="dcterms:W3CDTF">2019-06-03T09:03:35Z</dcterms:modified>
</cp:coreProperties>
</file>