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7"/>
  </p:notesMasterIdLst>
  <p:handoutMasterIdLst>
    <p:handoutMasterId r:id="rId8"/>
  </p:handoutMasterIdLst>
  <p:sldIdLst>
    <p:sldId id="417" r:id="rId2"/>
    <p:sldId id="418" r:id="rId3"/>
    <p:sldId id="419" r:id="rId4"/>
    <p:sldId id="420" r:id="rId5"/>
    <p:sldId id="42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F45"/>
    <a:srgbClr val="1C3046"/>
    <a:srgbClr val="B5892D"/>
    <a:srgbClr val="75A5D8"/>
    <a:srgbClr val="E2E4EA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7" autoAdjust="0"/>
    <p:restoredTop sz="64898" autoAdjust="0"/>
  </p:normalViewPr>
  <p:slideViewPr>
    <p:cSldViewPr>
      <p:cViewPr varScale="1">
        <p:scale>
          <a:sx n="80" d="100"/>
          <a:sy n="80" d="100"/>
        </p:scale>
        <p:origin x="2336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858CEE-81EB-44FD-96A5-EC8E9A3EEC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6C995-3150-46D5-8652-A3F1B7DFBF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DF400-AF8F-46F3-A516-4D72EE0ED80B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FC63A5-05B4-48B1-8024-437B84EDEF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14F89-CD0B-4549-AE0A-5F2F1D3DA9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3B65D-61F5-4600-A226-9142CB31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6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24/07/20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0292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2853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6592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3629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72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01" y="1520793"/>
            <a:ext cx="4916162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073CB5ED-ED7C-41AA-A899-98926A9D966F}" type="datetime1">
              <a:rPr lang="en-GB" smtClean="0"/>
              <a:t>24/07/2020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sp>
        <p:nvSpPr>
          <p:cNvPr id="36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dirty="0"/>
              <a:t>20/04/2018</a:t>
            </a:r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2" name="Titolo 1">
            <a:extLst>
              <a:ext uri="{FF2B5EF4-FFF2-40B4-BE49-F238E27FC236}">
                <a16:creationId xmlns:a16="http://schemas.microsoft.com/office/drawing/2014/main" id="{AE87A924-9A41-49C3-B3AA-B18C27B82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93223"/>
            <a:ext cx="5664629" cy="479499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92012" y="1293223"/>
            <a:ext cx="5664629" cy="47949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E28DAB20-03EB-4D39-A0F2-B73A96222495}" type="datetime1">
              <a:rPr lang="en-GB" smtClean="0"/>
              <a:t>24/07/2020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25" name="Titolo 1">
            <a:extLst>
              <a:ext uri="{FF2B5EF4-FFF2-40B4-BE49-F238E27FC236}">
                <a16:creationId xmlns:a16="http://schemas.microsoft.com/office/drawing/2014/main" id="{8C81318F-A6E2-4E4E-AD26-649A915042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783B677-330E-4253-B1BB-68B6A29BF2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003D9A9-DAB0-4043-9528-4822DD2D82E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B4701CE1-45E5-49C0-9675-78EC85F6A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86670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6536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EF2F36-B244-4AAF-8FF9-09D26625E39C}"/>
              </a:ext>
            </a:extLst>
          </p:cNvPr>
          <p:cNvGrpSpPr/>
          <p:nvPr userDrawn="1"/>
        </p:nvGrpSpPr>
        <p:grpSpPr>
          <a:xfrm>
            <a:off x="4192277" y="4365104"/>
            <a:ext cx="3956040" cy="633228"/>
            <a:chOff x="4269008" y="5638956"/>
            <a:chExt cx="3956040" cy="633228"/>
          </a:xfrm>
        </p:grpSpPr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9008" y="5666091"/>
              <a:ext cx="630033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3505" y="5638956"/>
              <a:ext cx="658903" cy="633228"/>
            </a:xfrm>
            <a:prstGeom prst="rect">
              <a:avLst/>
            </a:prstGeom>
          </p:spPr>
        </p:pic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0C463FB9-8E58-4D7E-9AEC-9058EB62CFA0}"/>
                </a:ext>
              </a:extLst>
            </p:cNvPr>
            <p:cNvSpPr txBox="1"/>
            <p:nvPr userDrawn="1"/>
          </p:nvSpPr>
          <p:spPr>
            <a:xfrm>
              <a:off x="4759216" y="5755515"/>
              <a:ext cx="1552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7C1AC704-9BA4-4C9D-8727-21E0A6C216B1}"/>
                </a:ext>
              </a:extLst>
            </p:cNvPr>
            <p:cNvSpPr txBox="1"/>
            <p:nvPr userDrawn="1"/>
          </p:nvSpPr>
          <p:spPr>
            <a:xfrm>
              <a:off x="6600056" y="5755515"/>
              <a:ext cx="16249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17" y="1643590"/>
            <a:ext cx="1784961" cy="2231201"/>
          </a:xfrm>
          <a:prstGeom prst="rect">
            <a:avLst/>
          </a:prstGeom>
        </p:spPr>
      </p:pic>
      <p:sp>
        <p:nvSpPr>
          <p:cNvPr id="14" name="CasellaDiTesto 1">
            <a:extLst>
              <a:ext uri="{FF2B5EF4-FFF2-40B4-BE49-F238E27FC236}">
                <a16:creationId xmlns:a16="http://schemas.microsoft.com/office/drawing/2014/main" id="{B9E0F5DF-28BF-4603-9413-29E52713A802}"/>
              </a:ext>
            </a:extLst>
          </p:cNvPr>
          <p:cNvSpPr txBox="1"/>
          <p:nvPr userDrawn="1"/>
        </p:nvSpPr>
        <p:spPr>
          <a:xfrm>
            <a:off x="1116252" y="1902602"/>
            <a:ext cx="4128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5" name="CasellaDiTesto 2">
            <a:extLst>
              <a:ext uri="{FF2B5EF4-FFF2-40B4-BE49-F238E27FC236}">
                <a16:creationId xmlns:a16="http://schemas.microsoft.com/office/drawing/2014/main" id="{4D4D3755-ED45-4BF4-89D4-2BA41674BD19}"/>
              </a:ext>
            </a:extLst>
          </p:cNvPr>
          <p:cNvSpPr txBox="1"/>
          <p:nvPr userDrawn="1"/>
        </p:nvSpPr>
        <p:spPr>
          <a:xfrm>
            <a:off x="1103445" y="3145477"/>
            <a:ext cx="3888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7" name="Connettore 1 4">
            <a:extLst>
              <a:ext uri="{FF2B5EF4-FFF2-40B4-BE49-F238E27FC236}">
                <a16:creationId xmlns:a16="http://schemas.microsoft.com/office/drawing/2014/main" id="{8187ABF1-33F6-44C1-B88C-2672C628984B}"/>
              </a:ext>
            </a:extLst>
          </p:cNvPr>
          <p:cNvCxnSpPr/>
          <p:nvPr userDrawn="1"/>
        </p:nvCxnSpPr>
        <p:spPr>
          <a:xfrm>
            <a:off x="1199457" y="3084480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7573BB-FFBE-4128-A867-CF98847BD44E}"/>
              </a:ext>
            </a:extLst>
          </p:cNvPr>
          <p:cNvGrpSpPr/>
          <p:nvPr userDrawn="1"/>
        </p:nvGrpSpPr>
        <p:grpSpPr>
          <a:xfrm>
            <a:off x="935074" y="5956688"/>
            <a:ext cx="10470446" cy="400110"/>
            <a:chOff x="899592" y="6271590"/>
            <a:chExt cx="7705726" cy="29446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988A985-D8B4-4CF8-8BFF-2DFCB01A16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396475E-36DF-4F28-A93D-81A651F090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9ED46F-3502-1A49-A00A-9F23DCE07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268763"/>
            <a:ext cx="11521280" cy="1584173"/>
          </a:xfrm>
        </p:spPr>
        <p:txBody>
          <a:bodyPr>
            <a:normAutofit/>
          </a:bodyPr>
          <a:lstStyle/>
          <a:p>
            <a:r>
              <a:rPr lang="en-US" dirty="0"/>
              <a:t>Distributed to onboarded Service Providers during May</a:t>
            </a:r>
          </a:p>
          <a:p>
            <a:r>
              <a:rPr lang="en-US" dirty="0"/>
              <a:t>Anonymous feedback allowed, didn’t ask for onboarding date.</a:t>
            </a:r>
          </a:p>
          <a:p>
            <a:r>
              <a:rPr lang="en-US" dirty="0"/>
              <a:t>9 responses (3 anonymous)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40E705-14BB-8747-8EE6-EF3465F04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24/07/2020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AB90CE-FA55-554B-9DE6-8B61EAA06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DBC5FAB-ABA9-9141-843B-9799FE427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Feedback – Service Provider Survey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AE1868-1A6B-6D45-AB44-1298D2D27713}"/>
              </a:ext>
            </a:extLst>
          </p:cNvPr>
          <p:cNvSpPr txBox="1"/>
          <p:nvPr/>
        </p:nvSpPr>
        <p:spPr>
          <a:xfrm>
            <a:off x="263353" y="2995786"/>
            <a:ext cx="1058517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</a:schemeClr>
                </a:solidFill>
                <a:ea typeface="Source Sans Pro" charset="0"/>
              </a:rPr>
              <a:t>Questions: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solidFill>
                  <a:schemeClr val="tx1">
                    <a:lumMod val="75000"/>
                  </a:schemeClr>
                </a:solidFill>
                <a:ea typeface="Source Sans Pro" charset="0"/>
              </a:rPr>
              <a:t>What is you overall experience in participating with the EOSC?</a:t>
            </a:r>
            <a:r>
              <a:rPr lang="en-GB" sz="2000" b="1" dirty="0">
                <a:solidFill>
                  <a:schemeClr val="tx1">
                    <a:lumMod val="75000"/>
                  </a:schemeClr>
                </a:solidFill>
                <a:ea typeface="Source Sans Pro" charset="0"/>
              </a:rPr>
              <a:t> (1-5)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solidFill>
                  <a:schemeClr val="tx1">
                    <a:lumMod val="75000"/>
                  </a:schemeClr>
                </a:solidFill>
                <a:ea typeface="Source Sans Pro" charset="0"/>
              </a:rPr>
              <a:t>What do you hope to get to get out of participation with EOSC? This can be either now or in future as it further develops </a:t>
            </a:r>
            <a:r>
              <a:rPr lang="en-GB" sz="2000" b="1" dirty="0">
                <a:solidFill>
                  <a:schemeClr val="tx1">
                    <a:lumMod val="75000"/>
                  </a:schemeClr>
                </a:solidFill>
                <a:ea typeface="Source Sans Pro" charset="0"/>
              </a:rPr>
              <a:t>(FREETEXT)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solidFill>
                  <a:schemeClr val="tx1">
                    <a:lumMod val="75000"/>
                  </a:schemeClr>
                </a:solidFill>
                <a:ea typeface="Source Sans Pro" charset="0"/>
              </a:rPr>
              <a:t>What is your experience of the onboarding process itself?</a:t>
            </a:r>
            <a:r>
              <a:rPr lang="en-GB" sz="2000" b="1" dirty="0">
                <a:solidFill>
                  <a:schemeClr val="tx1">
                    <a:lumMod val="75000"/>
                  </a:schemeClr>
                </a:solidFill>
                <a:ea typeface="Source Sans Pro" charset="0"/>
              </a:rPr>
              <a:t> (1-5)</a:t>
            </a:r>
            <a:endParaRPr lang="en-GB" sz="2000" dirty="0">
              <a:solidFill>
                <a:schemeClr val="tx1">
                  <a:lumMod val="75000"/>
                </a:schemeClr>
              </a:solidFill>
              <a:ea typeface="Source Sans Pro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solidFill>
                  <a:schemeClr val="tx1">
                    <a:lumMod val="75000"/>
                  </a:schemeClr>
                </a:solidFill>
                <a:ea typeface="Source Sans Pro" charset="0"/>
              </a:rPr>
              <a:t>In your opinion, what is the most urgent area for improvement for EOSC? </a:t>
            </a:r>
            <a:r>
              <a:rPr lang="en-GB" sz="2000" b="1" dirty="0">
                <a:solidFill>
                  <a:schemeClr val="tx1">
                    <a:lumMod val="75000"/>
                  </a:schemeClr>
                </a:solidFill>
                <a:ea typeface="Source Sans Pro" charset="0"/>
              </a:rPr>
              <a:t>(FREETEXT)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solidFill>
                  <a:schemeClr val="tx1">
                    <a:lumMod val="75000"/>
                  </a:schemeClr>
                </a:solidFill>
                <a:ea typeface="Source Sans Pro" charset="0"/>
              </a:rPr>
              <a:t>Please provide any further comments or feedback </a:t>
            </a:r>
            <a:r>
              <a:rPr lang="en-GB" sz="2000" b="1" dirty="0">
                <a:solidFill>
                  <a:schemeClr val="tx1">
                    <a:lumMod val="75000"/>
                  </a:schemeClr>
                </a:solidFill>
                <a:ea typeface="Source Sans Pro" charset="0"/>
              </a:rPr>
              <a:t>(FREETEXT)</a:t>
            </a:r>
          </a:p>
          <a:p>
            <a:pPr marL="514350" indent="-514350">
              <a:buFont typeface="+mj-lt"/>
              <a:buAutoNum type="arabicPeriod"/>
            </a:pPr>
            <a:endParaRPr lang="en-GB" sz="2000" dirty="0">
              <a:solidFill>
                <a:schemeClr val="tx1">
                  <a:lumMod val="75000"/>
                </a:schemeClr>
              </a:solidFill>
              <a:ea typeface="Source Sans Pro" charset="0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71502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0E0AC3-D829-F14A-96E7-19083F444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268763"/>
            <a:ext cx="7128792" cy="485500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What is you overall experience in participating with the EOSC?</a:t>
            </a:r>
            <a:r>
              <a:rPr lang="en-GB" b="1" dirty="0"/>
              <a:t> (1-5)</a:t>
            </a:r>
          </a:p>
          <a:p>
            <a:pPr marL="514350" indent="-514350">
              <a:buFont typeface="+mj-lt"/>
              <a:buAutoNum type="arabicPeriod"/>
            </a:pPr>
            <a:endParaRPr lang="en-GB" b="1" dirty="0"/>
          </a:p>
          <a:p>
            <a:pPr marL="514350" indent="-514350">
              <a:buFont typeface="+mj-lt"/>
              <a:buAutoNum type="arabicPeriod" startAt="3"/>
            </a:pPr>
            <a:r>
              <a:rPr lang="en-GB" dirty="0"/>
              <a:t>What is your experience of the onboarding process itself?</a:t>
            </a:r>
          </a:p>
          <a:p>
            <a:pPr marL="514350" indent="-514350">
              <a:buFont typeface="+mj-lt"/>
              <a:buAutoNum type="arabicPeriod" startAt="3"/>
            </a:pPr>
            <a:endParaRPr lang="en-GB" b="1" dirty="0"/>
          </a:p>
          <a:p>
            <a:pPr marL="0" indent="0">
              <a:buNone/>
            </a:pPr>
            <a:r>
              <a:rPr lang="en-GB" dirty="0"/>
              <a:t>(Plus diverse additional free-text information)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AB684E-8ABB-DB49-A541-88A7FEB7D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24/07/2020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0524F4-CD9A-A940-8A48-C7D28058C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019AB27-7FDE-7646-8047-7676B7BFB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Feedback – Service Provider Survey Results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A5EBE9-6516-834B-B811-00EDC5A59A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48" y="1189989"/>
            <a:ext cx="1541914" cy="11346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0D0C5D-B604-B444-944A-782BFF3071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48" y="2453311"/>
            <a:ext cx="1431930" cy="104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376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9EA325-632D-CA4B-A295-DB0EC7852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Points raised: Mismatch of expectations with what can be provided at present</a:t>
            </a:r>
          </a:p>
          <a:p>
            <a:r>
              <a:rPr lang="en-GB" dirty="0"/>
              <a:t>Expectation of attracting new users. Not enough advertising. </a:t>
            </a:r>
          </a:p>
          <a:p>
            <a:r>
              <a:rPr lang="en-GB" dirty="0"/>
              <a:t>Expectation of programmatic ordering of resources</a:t>
            </a:r>
          </a:p>
          <a:p>
            <a:r>
              <a:rPr lang="en-GB" dirty="0"/>
              <a:t>Expectation of VA funding</a:t>
            </a:r>
          </a:p>
          <a:p>
            <a:pPr marL="0" indent="0">
              <a:buNone/>
            </a:pPr>
            <a:r>
              <a:rPr lang="en-GB" b="1" dirty="0"/>
              <a:t>Outcomes and actions</a:t>
            </a:r>
          </a:p>
          <a:p>
            <a:r>
              <a:rPr lang="en-GB" dirty="0"/>
              <a:t>Stronger marketing of the project and EOSC in general. To raise within existing projects (EOSC-hub, EOSC-Enhance), follow-up project (infraeosc03) and </a:t>
            </a:r>
            <a:r>
              <a:rPr lang="en-GB" dirty="0" err="1"/>
              <a:t>WGs,EB</a:t>
            </a:r>
            <a:endParaRPr lang="en-GB" dirty="0"/>
          </a:p>
          <a:p>
            <a:r>
              <a:rPr lang="en-GB" dirty="0"/>
              <a:t>Ensure requirements are fed into development roadmaps (e.g. Marketplace, Portal)</a:t>
            </a:r>
          </a:p>
          <a:p>
            <a:r>
              <a:rPr lang="en-GB" dirty="0"/>
              <a:t>Clearer documentation during onboarding of what onboarding means (and doesn't mean, e.g. VA funding)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778466-97EF-A54B-8F6C-3664840E8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24/07/2020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CB4B0-EAEC-094A-AE72-493BAB9CB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A928CED-8F1E-774C-8ED5-3F2F9BF52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Survey Results - EOSC related</a:t>
            </a:r>
          </a:p>
        </p:txBody>
      </p:sp>
    </p:spTree>
    <p:extLst>
      <p:ext uri="{BB962C8B-B14F-4D97-AF65-F5344CB8AC3E}">
        <p14:creationId xmlns:p14="http://schemas.microsoft.com/office/powerpoint/2010/main" val="2474606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12E19E-A955-E448-8DE0-F7458BF28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Points raised: </a:t>
            </a:r>
          </a:p>
          <a:p>
            <a:r>
              <a:rPr lang="en-GB" dirty="0"/>
              <a:t>Length of onboarding process, related to requirements not being met on Provider. </a:t>
            </a:r>
          </a:p>
          <a:p>
            <a:r>
              <a:rPr lang="en-GB" dirty="0"/>
              <a:t>Poor communication (early onboarded service, prior to implementing rotas)</a:t>
            </a:r>
          </a:p>
          <a:p>
            <a:r>
              <a:rPr lang="en-GB" dirty="0"/>
              <a:t>No way of updating SDTs post-onboarding</a:t>
            </a:r>
          </a:p>
          <a:p>
            <a:pPr marL="0" indent="0">
              <a:buNone/>
            </a:pPr>
            <a:r>
              <a:rPr lang="en-GB" b="1" dirty="0"/>
              <a:t>Outcomes and actions</a:t>
            </a:r>
          </a:p>
          <a:p>
            <a:r>
              <a:rPr lang="en-GB" dirty="0"/>
              <a:t>Clearer documentation for onboarding of maturity-related requirements that need to be in place (sample AUP, possibly a FAQ)</a:t>
            </a:r>
          </a:p>
          <a:p>
            <a:r>
              <a:rPr lang="en-GB" dirty="0"/>
              <a:t>Ensure requirements are fed into development roadmaps (e.g. Marketplace, Portal)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9F1635-DAB6-3348-99A3-C76AB46E1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24/07/2020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E43E6-30CB-F94A-9F3D-17A7E414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A018C70-E59F-1841-AAC2-8E5AA068C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Survey Results - Onboarding related</a:t>
            </a:r>
          </a:p>
        </p:txBody>
      </p:sp>
    </p:spTree>
    <p:extLst>
      <p:ext uri="{BB962C8B-B14F-4D97-AF65-F5344CB8AC3E}">
        <p14:creationId xmlns:p14="http://schemas.microsoft.com/office/powerpoint/2010/main" val="2987568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E345A5-E0C9-C940-9246-6873EB92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have other expectations of what EOSC can deliver?</a:t>
            </a:r>
          </a:p>
          <a:p>
            <a:endParaRPr lang="en-US" dirty="0"/>
          </a:p>
          <a:p>
            <a:r>
              <a:rPr lang="en-US" dirty="0"/>
              <a:t>How can we improve communication/engagement with SPs?</a:t>
            </a:r>
          </a:p>
          <a:p>
            <a:endParaRPr lang="en-US" dirty="0"/>
          </a:p>
          <a:p>
            <a:r>
              <a:rPr lang="en-US" dirty="0"/>
              <a:t>Do the minimal viable </a:t>
            </a:r>
            <a:r>
              <a:rPr lang="en-US"/>
              <a:t>EOSC services meet your needs?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3CF04F-4053-F048-B8F0-861FCC15A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24/07/2020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37AFD-CB21-3B4A-9A7A-4A0D55087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FB02F13-A32D-0A46-91A6-1653F25FF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and Answer Session</a:t>
            </a:r>
          </a:p>
        </p:txBody>
      </p:sp>
    </p:spTree>
    <p:extLst>
      <p:ext uri="{BB962C8B-B14F-4D97-AF65-F5344CB8AC3E}">
        <p14:creationId xmlns:p14="http://schemas.microsoft.com/office/powerpoint/2010/main" val="2847792162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OSC_HUB_16-9_ppt_template_v0.8" id="{8DB138ED-F999-4E5E-AFD0-12EA3FB52E1E}" vid="{C7DA8598-46A9-41FB-9598-1F55E769143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slide_base</Template>
  <TotalTime>2867</TotalTime>
  <Words>237</Words>
  <Application>Microsoft Macintosh PowerPoint</Application>
  <PresentationFormat>Widescreen</PresentationFormat>
  <Paragraphs>54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Source Sans Pro</vt:lpstr>
      <vt:lpstr>Wingdings</vt:lpstr>
      <vt:lpstr>slide_base</vt:lpstr>
      <vt:lpstr>Feedback – Service Provider Survey</vt:lpstr>
      <vt:lpstr>Feedback – Service Provider Survey Results</vt:lpstr>
      <vt:lpstr>Survey Results - EOSC related</vt:lpstr>
      <vt:lpstr>Survey Results - Onboarding related</vt:lpstr>
      <vt:lpstr>Question and Answer Session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Viljoen</dc:creator>
  <cp:lastModifiedBy>Matthew Viljoen</cp:lastModifiedBy>
  <cp:revision>98</cp:revision>
  <cp:lastPrinted>2020-05-20T08:54:48Z</cp:lastPrinted>
  <dcterms:created xsi:type="dcterms:W3CDTF">2019-09-12T11:31:01Z</dcterms:created>
  <dcterms:modified xsi:type="dcterms:W3CDTF">2020-07-24T09:46:56Z</dcterms:modified>
</cp:coreProperties>
</file>