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2"/>
  </p:notesMasterIdLst>
  <p:handoutMasterIdLst>
    <p:handoutMasterId r:id="rId23"/>
  </p:handoutMasterIdLst>
  <p:sldIdLst>
    <p:sldId id="274" r:id="rId4"/>
    <p:sldId id="405" r:id="rId5"/>
    <p:sldId id="355" r:id="rId6"/>
    <p:sldId id="413" r:id="rId7"/>
    <p:sldId id="422" r:id="rId8"/>
    <p:sldId id="423" r:id="rId9"/>
    <p:sldId id="412" r:id="rId10"/>
    <p:sldId id="424" r:id="rId11"/>
    <p:sldId id="406" r:id="rId12"/>
    <p:sldId id="415" r:id="rId13"/>
    <p:sldId id="416" r:id="rId14"/>
    <p:sldId id="417" r:id="rId15"/>
    <p:sldId id="418" r:id="rId16"/>
    <p:sldId id="420" r:id="rId17"/>
    <p:sldId id="419" r:id="rId18"/>
    <p:sldId id="421" r:id="rId19"/>
    <p:sldId id="280" r:id="rId20"/>
    <p:sldId id="410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6" autoAdjust="0"/>
    <p:restoredTop sz="77671" autoAdjust="0"/>
  </p:normalViewPr>
  <p:slideViewPr>
    <p:cSldViewPr showGuides="1">
      <p:cViewPr varScale="1">
        <p:scale>
          <a:sx n="74" d="100"/>
          <a:sy n="74" d="100"/>
        </p:scale>
        <p:origin x="1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23-04-19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683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67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034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21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960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74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92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02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86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821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7" y="4877743"/>
            <a:ext cx="477033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8" y="5260744"/>
            <a:ext cx="500765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482451" y="4989076"/>
            <a:ext cx="11647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453274" y="5375345"/>
            <a:ext cx="1218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15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15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169622" y="4725144"/>
            <a:ext cx="1404156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6" y="1520804"/>
            <a:ext cx="368712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371133"/>
            <a:ext cx="316632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DI4R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DI4R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insert 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DI4R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8560686" y="6376254"/>
            <a:ext cx="331794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3114464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9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9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5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5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10/10/2018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DI4R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5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" y="120788"/>
            <a:ext cx="2106234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28"/>
            <a:ext cx="9144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5733" y="188640"/>
            <a:ext cx="648072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7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641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3144208" y="4365109"/>
            <a:ext cx="296703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5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5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15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15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68" y="1643601"/>
            <a:ext cx="133872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837190" y="190261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1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827584" y="3145478"/>
            <a:ext cx="29163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899593" y="3084480"/>
            <a:ext cx="1584176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701310" y="5956688"/>
            <a:ext cx="7852835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52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insert title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/>
              <a:t>DI4R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4/23/19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2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se-community.org/sci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se-community.org/sci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gi.eu/display/EOSC/Service+Maturity+Classific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mo.org/fits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007604" y="2996952"/>
            <a:ext cx="7344816" cy="432049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2400" dirty="0"/>
              <a:t>Service Management Board + Service Provider Forum</a:t>
            </a:r>
            <a:endParaRPr lang="en-GB" sz="2700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007604" y="3645030"/>
            <a:ext cx="7344816" cy="43204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2100" b="0" dirty="0">
                <a:solidFill>
                  <a:srgbClr val="B5892D"/>
                </a:solidFill>
                <a:latin typeface="+mn-lt"/>
              </a:rPr>
              <a:t>Matthew Viljoen, WP4 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7074786" y="5697253"/>
            <a:ext cx="203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200" b="1" dirty="0">
                <a:solidFill>
                  <a:srgbClr val="1C3046"/>
                </a:solidFill>
              </a:rPr>
              <a:t>Dissemination level</a:t>
            </a:r>
            <a:r>
              <a:rPr lang="en-GB" sz="12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279085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998730"/>
            <a:ext cx="7204773" cy="403287"/>
          </a:xfrm>
        </p:spPr>
        <p:txBody>
          <a:bodyPr>
            <a:noAutofit/>
          </a:bodyPr>
          <a:lstStyle/>
          <a:p>
            <a:r>
              <a:rPr lang="en-US" sz="2400" dirty="0"/>
              <a:t>Service Management Board (SMB) Logistics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9539C-C640-024B-A80A-D7D698F07501}"/>
              </a:ext>
            </a:extLst>
          </p:cNvPr>
          <p:cNvSpPr/>
          <p:nvPr/>
        </p:nvSpPr>
        <p:spPr>
          <a:xfrm>
            <a:off x="791580" y="1484784"/>
            <a:ext cx="7452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Open to </a:t>
            </a:r>
            <a:r>
              <a:rPr lang="en-US" sz="1500" b="1" dirty="0"/>
              <a:t>Standard</a:t>
            </a:r>
            <a:r>
              <a:rPr lang="en-US" sz="1500" dirty="0"/>
              <a:t> and </a:t>
            </a:r>
            <a:r>
              <a:rPr lang="en-US" sz="1500" b="1" dirty="0"/>
              <a:t>High</a:t>
            </a:r>
            <a:r>
              <a:rPr lang="en-US" sz="1500" dirty="0"/>
              <a:t> participation level EOSC-hub Service Providers</a:t>
            </a:r>
          </a:p>
          <a:p>
            <a:r>
              <a:rPr lang="en-US" sz="1500" dirty="0"/>
              <a:t>Co-leadership (as with AMB)</a:t>
            </a:r>
          </a:p>
          <a:p>
            <a:r>
              <a:rPr lang="en-US" sz="1500" dirty="0"/>
              <a:t>SMB reports to AMB. Any strategic issues escalated to AMB</a:t>
            </a:r>
          </a:p>
          <a:p>
            <a:r>
              <a:rPr lang="en-US" sz="1500" dirty="0"/>
              <a:t>Reduce demands on peoples’ time to a minimum &amp; provide relevant communication.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66ECA-FCD4-6544-95CE-491F4E295F3B}"/>
              </a:ext>
            </a:extLst>
          </p:cNvPr>
          <p:cNvSpPr txBox="1"/>
          <p:nvPr/>
        </p:nvSpPr>
        <p:spPr>
          <a:xfrm>
            <a:off x="755576" y="3068960"/>
            <a:ext cx="68643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Virtual meetings (Every 2 months? as needs be)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F2F meeting at EOSC-hub conferences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CLOSED</a:t>
            </a:r>
            <a:r>
              <a:rPr lang="en-US" dirty="0"/>
              <a:t> mailing list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Membership</a:t>
            </a:r>
          </a:p>
          <a:p>
            <a:pPr marL="557213" lvl="1" indent="-214313">
              <a:buFontTx/>
              <a:buChar char="-"/>
            </a:pPr>
            <a:r>
              <a:rPr lang="en-US" dirty="0" err="1"/>
              <a:t>eInfrastructures</a:t>
            </a:r>
            <a:r>
              <a:rPr lang="en-US" dirty="0"/>
              <a:t> (EUDAT, EGI) represented collectively</a:t>
            </a:r>
          </a:p>
          <a:p>
            <a:endParaRPr lang="en-US" dirty="0"/>
          </a:p>
          <a:p>
            <a:r>
              <a:rPr lang="en-US" sz="2400" b="1" i="1" dirty="0"/>
              <a:t>Possible standing agenda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Problems/status reports from services that are not being dealt with by normal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Policies which require changes/approval of </a:t>
            </a:r>
            <a:r>
              <a:rPr lang="en-US" i="1" dirty="0"/>
              <a:t>non-strategic </a:t>
            </a:r>
            <a:r>
              <a:rPr lang="en-US" dirty="0"/>
              <a:t>changes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823A9-71F7-7245-9FFA-F63927585252}"/>
              </a:ext>
            </a:extLst>
          </p:cNvPr>
          <p:cNvSpPr txBox="1"/>
          <p:nvPr/>
        </p:nvSpPr>
        <p:spPr>
          <a:xfrm>
            <a:off x="821769" y="2564904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Proposal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18442B-1695-524F-BA4A-0CA39E5ED206}"/>
              </a:ext>
            </a:extLst>
          </p:cNvPr>
          <p:cNvSpPr/>
          <p:nvPr/>
        </p:nvSpPr>
        <p:spPr>
          <a:xfrm>
            <a:off x="7020272" y="465913"/>
            <a:ext cx="1944216" cy="1090879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36C27E-9FB3-5C47-8F68-D70F04006372}"/>
              </a:ext>
            </a:extLst>
          </p:cNvPr>
          <p:cNvSpPr/>
          <p:nvPr/>
        </p:nvSpPr>
        <p:spPr>
          <a:xfrm>
            <a:off x="7236296" y="664745"/>
            <a:ext cx="947434" cy="748031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C6D-73E7-134C-B8A5-A344E37FBB5C}"/>
              </a:ext>
            </a:extLst>
          </p:cNvPr>
          <p:cNvSpPr txBox="1"/>
          <p:nvPr/>
        </p:nvSpPr>
        <p:spPr>
          <a:xfrm>
            <a:off x="7415716" y="69269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5B0C6-0719-1F4E-8884-8DDA1F897EF9}"/>
              </a:ext>
            </a:extLst>
          </p:cNvPr>
          <p:cNvSpPr txBox="1"/>
          <p:nvPr/>
        </p:nvSpPr>
        <p:spPr>
          <a:xfrm>
            <a:off x="8244408" y="836712"/>
            <a:ext cx="57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82022-FC34-A84D-84C4-7C942F29F83A}"/>
              </a:ext>
            </a:extLst>
          </p:cNvPr>
          <p:cNvSpPr txBox="1"/>
          <p:nvPr/>
        </p:nvSpPr>
        <p:spPr>
          <a:xfrm>
            <a:off x="7308304" y="960983"/>
            <a:ext cx="84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23175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998730"/>
            <a:ext cx="6700717" cy="403287"/>
          </a:xfrm>
        </p:spPr>
        <p:txBody>
          <a:bodyPr>
            <a:noAutofit/>
          </a:bodyPr>
          <a:lstStyle/>
          <a:p>
            <a:r>
              <a:rPr lang="en-US" sz="2400" dirty="0"/>
              <a:t>Harmonization and Common User Experience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9539C-C640-024B-A80A-D7D698F07501}"/>
              </a:ext>
            </a:extLst>
          </p:cNvPr>
          <p:cNvSpPr/>
          <p:nvPr/>
        </p:nvSpPr>
        <p:spPr>
          <a:xfrm>
            <a:off x="791580" y="1601941"/>
            <a:ext cx="79568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EOSC aims at consistent, quality user experience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Despite heterogenous services, SP backgrounds, funding models,  user domains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Achievable by: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Supporting services that work for all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Uniform IT Service Management using sharing common best-practice (ITIL, FitSM)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Lightweight central coordination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Common policies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800" dirty="0"/>
              <a:t>Sustainable funding mechanism (Virtual Access)</a:t>
            </a:r>
          </a:p>
        </p:txBody>
      </p:sp>
    </p:spTree>
    <p:extLst>
      <p:ext uri="{BB962C8B-B14F-4D97-AF65-F5344CB8AC3E}">
        <p14:creationId xmlns:p14="http://schemas.microsoft.com/office/powerpoint/2010/main" val="274489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A20AE-1A41-D640-9548-78F728FE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Harmonization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2BB1F-5935-CF44-A4BD-AD48E78F6FCA}"/>
              </a:ext>
            </a:extLst>
          </p:cNvPr>
          <p:cNvSpPr/>
          <p:nvPr/>
        </p:nvSpPr>
        <p:spPr>
          <a:xfrm>
            <a:off x="791580" y="1601941"/>
            <a:ext cx="79568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overarching baseline EOSC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the need for multiple policies for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Harmonization of existing e-Infrastructure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High EOSC partnership level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Plans for SMB to maintain the policies</a:t>
            </a:r>
          </a:p>
          <a:p>
            <a:r>
              <a:rPr lang="en-US" sz="2800" b="1" dirty="0"/>
              <a:t>Work done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policies proposed initially for EGI, EUDAT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Services now being reviewed within EOSC-hub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9AF89-A264-8F46-B998-BB8461B8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A20AE-1A41-D640-9548-78F728FE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</a:t>
            </a:r>
            <a:r>
              <a:rPr lang="en-US" dirty="0" err="1"/>
              <a:t>Usecase</a:t>
            </a:r>
            <a:r>
              <a:rPr lang="en-US" dirty="0"/>
              <a:t> Policy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C8FC8-6293-F04C-BCF1-7875142BB59E}"/>
              </a:ext>
            </a:extLst>
          </p:cNvPr>
          <p:cNvSpPr/>
          <p:nvPr/>
        </p:nvSpPr>
        <p:spPr>
          <a:xfrm>
            <a:off x="791580" y="1601941"/>
            <a:ext cx="7956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WISE Baseline AUP(*)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Necessary to regulate infrastructure access/usage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Foundation for GDPR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Allows for augmentation by community/infrastructure T+Cs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Suitable for integration with federated AAI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Short and simple. AUP consists of 10 ‘commandments’.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AC73E-D4A5-4D4A-AD33-3F57B7EDF8CE}"/>
              </a:ext>
            </a:extLst>
          </p:cNvPr>
          <p:cNvSpPr txBox="1"/>
          <p:nvPr/>
        </p:nvSpPr>
        <p:spPr>
          <a:xfrm>
            <a:off x="3357874" y="5661248"/>
            <a:ext cx="36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</a:t>
            </a:r>
            <a:r>
              <a:rPr lang="en-US" dirty="0">
                <a:hlinkClick r:id="rId2"/>
              </a:rPr>
              <a:t>https://wise-community.org/sci/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A81C-9437-4143-9DB7-37973A8F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A20AE-1A41-D640-9548-78F728FE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Operations Security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A081-E115-D743-8FEB-E0EEB48E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18743-38B7-6645-A7E3-630D7D57BF1C}"/>
              </a:ext>
            </a:extLst>
          </p:cNvPr>
          <p:cNvSpPr/>
          <p:nvPr/>
        </p:nvSpPr>
        <p:spPr>
          <a:xfrm>
            <a:off x="611560" y="1601941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Intended for </a:t>
            </a:r>
            <a:r>
              <a:rPr lang="en-US" sz="2800" b="1" dirty="0"/>
              <a:t>High</a:t>
            </a:r>
            <a:r>
              <a:rPr lang="en-US" sz="2800" dirty="0"/>
              <a:t> participation level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Augments local policy with Infrastructure specific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Defines roles: AMB, SMB, Collaborating Infrastructure Security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Defines essential requirements for Service Management, </a:t>
            </a:r>
            <a:r>
              <a:rPr lang="en-US" sz="2800" dirty="0" err="1"/>
              <a:t>Physical+Network</a:t>
            </a:r>
            <a:r>
              <a:rPr lang="en-US" sz="2800" dirty="0"/>
              <a:t> Security + sanctions</a:t>
            </a:r>
          </a:p>
        </p:txBody>
      </p:sp>
    </p:spTree>
    <p:extLst>
      <p:ext uri="{BB962C8B-B14F-4D97-AF65-F5344CB8AC3E}">
        <p14:creationId xmlns:p14="http://schemas.microsoft.com/office/powerpoint/2010/main" val="177293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A20AE-1A41-D640-9548-78F728FE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A6515-60D7-E04B-A4D8-85593D5C7FC6}"/>
              </a:ext>
            </a:extLst>
          </p:cNvPr>
          <p:cNvSpPr/>
          <p:nvPr/>
        </p:nvSpPr>
        <p:spPr>
          <a:xfrm>
            <a:off x="611560" y="1601941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Compliant with WISE Security for Collaborating Infrastructures v2 (*)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Intended for </a:t>
            </a:r>
            <a:r>
              <a:rPr lang="en-US" sz="2800" b="1" dirty="0"/>
              <a:t>High</a:t>
            </a:r>
            <a:r>
              <a:rPr lang="en-US" sz="2800" dirty="0"/>
              <a:t> participation level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Augments local policy with Infrastructure specific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Defines roles: AMB, SMB, Collaborating Infrastructure Security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Defines essential requirements for Service Management, </a:t>
            </a:r>
            <a:r>
              <a:rPr lang="en-US" sz="2800" dirty="0" err="1"/>
              <a:t>Physical+Network</a:t>
            </a:r>
            <a:r>
              <a:rPr lang="en-US" sz="2800" dirty="0"/>
              <a:t> Security + sanctions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BC25D-2FC5-1049-B126-AB5D0D07967C}"/>
              </a:ext>
            </a:extLst>
          </p:cNvPr>
          <p:cNvSpPr txBox="1"/>
          <p:nvPr/>
        </p:nvSpPr>
        <p:spPr>
          <a:xfrm>
            <a:off x="3357874" y="5661248"/>
            <a:ext cx="360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</a:t>
            </a:r>
            <a:r>
              <a:rPr lang="en-US" dirty="0">
                <a:hlinkClick r:id="rId2"/>
              </a:rPr>
              <a:t>https://wise-community.org/sci/</a:t>
            </a:r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7DC57C-5FDF-2045-91DC-F4C941CC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A20AE-1A41-D640-9548-78F728FE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EFDCE-7ABD-1944-BF3C-09DF82B55247}"/>
              </a:ext>
            </a:extLst>
          </p:cNvPr>
          <p:cNvSpPr txBox="1"/>
          <p:nvPr/>
        </p:nvSpPr>
        <p:spPr>
          <a:xfrm>
            <a:off x="1115616" y="1988840"/>
            <a:ext cx="78034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 Service Providers want to get out of the project?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the SPF/SMB ensure that requirements are met?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there other requirements not covered?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68CD-6AFA-E84C-8561-45813E3E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56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998730"/>
            <a:ext cx="6700717" cy="403287"/>
          </a:xfrm>
        </p:spPr>
        <p:txBody>
          <a:bodyPr>
            <a:noAutofit/>
          </a:bodyPr>
          <a:lstStyle/>
          <a:p>
            <a:r>
              <a:rPr lang="en-US" sz="2400" dirty="0"/>
              <a:t>TRL Levels for EOSC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9539C-C640-024B-A80A-D7D698F07501}"/>
              </a:ext>
            </a:extLst>
          </p:cNvPr>
          <p:cNvSpPr/>
          <p:nvPr/>
        </p:nvSpPr>
        <p:spPr>
          <a:xfrm>
            <a:off x="251520" y="1601941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hlinkClick r:id="rId3"/>
              </a:rPr>
              <a:t>https://confluence.egi.eu/display/EOSC/Service+Maturity+Classification</a:t>
            </a: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 dirty="0"/>
              <a:t>TRL 7</a:t>
            </a:r>
            <a:r>
              <a:rPr lang="en-US" sz="3000" b="1" dirty="0">
                <a:solidFill>
                  <a:srgbClr val="4F85C3"/>
                </a:solidFill>
                <a:latin typeface="Segoe UI" pitchFamily="34" charset="0"/>
                <a:ea typeface="+mj-ea"/>
              </a:rPr>
              <a:t> </a:t>
            </a:r>
            <a:r>
              <a:rPr lang="en-US" i="1" dirty="0"/>
              <a:t>System prototype demonstration in operational environment</a:t>
            </a:r>
            <a:endParaRPr lang="en-US" sz="2000" b="1" i="1" dirty="0"/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1200" dirty="0"/>
              <a:t>Service has passed through development and is an advanced stage of pre-production: the software is stable, reliable and has been deployed in an operational environment 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Functionality as required by the target users is documented, understood, validated with target sample users and accepted by them. Internal documentation exists regarding preliminary validation tests.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 assessment has been made of the required load of the system once the transition into production is complete and a plan has been made to service this load. This assessment has been documented.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 SLA is optional.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 dirty="0"/>
              <a:t>TRL 8	</a:t>
            </a:r>
            <a:r>
              <a:rPr lang="en-US" i="1" dirty="0"/>
              <a:t>System complete and qualified</a:t>
            </a:r>
            <a:endParaRPr lang="en-US" sz="2000" b="1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There are users who are making real use of the service and rely on it for their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Service documentation for end-users exists and is made available.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An acceptable use policy/terms of use is in place.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An SLA is in place, with service level targets defined and delivered service level targets periodically reported to the customer.  The existence of an SLA implies the following: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Basic (e.g. port up) and functional monitoring in place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Provision is made for user support, with response to incident and problem management is as per SLA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 dirty="0"/>
              <a:t>TRL 9 </a:t>
            </a:r>
            <a:r>
              <a:rPr lang="en-US" i="1" dirty="0"/>
              <a:t>Actual system proven in operational environment</a:t>
            </a:r>
            <a:endParaRPr lang="en-US" sz="2000" b="1" i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All requirements of TRL 8 are met.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Customer feedback is gathered and documented. The service has been in a production state and relied upon by users for </a:t>
            </a:r>
            <a:r>
              <a:rPr lang="en-US" sz="1200" b="1" dirty="0"/>
              <a:t>at least 1 year </a:t>
            </a:r>
            <a:r>
              <a:rPr lang="en-US" sz="1200" dirty="0"/>
              <a:t>and evidence is provided to show this.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There are quantitative outputs as a direct result of the service usage.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SLA is in place and monitored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6300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3" y="1010221"/>
            <a:ext cx="7272808" cy="403287"/>
          </a:xfrm>
        </p:spPr>
        <p:txBody>
          <a:bodyPr>
            <a:noAutofit/>
          </a:bodyPr>
          <a:lstStyle/>
          <a:p>
            <a:r>
              <a:rPr lang="en-US" sz="2400" dirty="0"/>
              <a:t>Contents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683568" y="1772816"/>
            <a:ext cx="758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Operations Coordination in EOSC-hub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Communications Requirements with Service Providers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The SMB and SPF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Logistics of SMB/SPF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Harmonization and Common User Experience – Policies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2172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67745" y="2672916"/>
            <a:ext cx="6408712" cy="2916324"/>
          </a:xfrm>
          <a:prstGeom prst="rect">
            <a:avLst/>
          </a:prstGeom>
          <a:noFill/>
          <a:ln w="3175" cmpd="sng">
            <a:solidFill>
              <a:srgbClr val="1B216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EOSC service catalogue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Providers in EOSC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4191" y="3808792"/>
            <a:ext cx="5904656" cy="15644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b"/>
          <a:lstStyle/>
          <a:p>
            <a:pPr algn="ctr"/>
            <a:r>
              <a:rPr lang="en-US" sz="1200" b="1" dirty="0">
                <a:solidFill>
                  <a:srgbClr val="141953"/>
                </a:solidFill>
              </a:rPr>
              <a:t>EOSC-hub common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1453" y="2778656"/>
            <a:ext cx="3896851" cy="454261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Services (</a:t>
            </a:r>
            <a:r>
              <a:rPr lang="en-US" dirty="0" err="1">
                <a:solidFill>
                  <a:srgbClr val="FFFFFF"/>
                </a:solidFill>
              </a:rPr>
              <a:t>inc.</a:t>
            </a:r>
            <a:r>
              <a:rPr lang="en-US" dirty="0">
                <a:solidFill>
                  <a:srgbClr val="FFFFFF"/>
                </a:solidFill>
              </a:rPr>
              <a:t> thematic and onboarded)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2271" y="3915054"/>
            <a:ext cx="1268564" cy="118813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rgbClr val="282828"/>
                </a:solidFill>
              </a:rPr>
              <a:t>Open Collaboration Services</a:t>
            </a:r>
            <a:endParaRPr lang="en-US" sz="900" dirty="0">
              <a:solidFill>
                <a:srgbClr val="282828"/>
              </a:solidFill>
            </a:endParaRPr>
          </a:p>
          <a:p>
            <a:pPr algn="ctr"/>
            <a:r>
              <a:rPr lang="en-US" sz="9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1940" y="3915062"/>
            <a:ext cx="1296144" cy="1188131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rgbClr val="282828"/>
                </a:solidFill>
              </a:rPr>
              <a:t>Federation Services</a:t>
            </a:r>
            <a:r>
              <a:rPr lang="en-US" sz="9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0108" y="3915053"/>
            <a:ext cx="1323725" cy="118813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rgbClr val="282828"/>
                </a:solidFill>
              </a:rPr>
              <a:t>Added value services</a:t>
            </a:r>
            <a:endParaRPr lang="en-US" sz="900" dirty="0">
              <a:solidFill>
                <a:srgbClr val="282828"/>
              </a:solidFill>
            </a:endParaRPr>
          </a:p>
          <a:p>
            <a:pPr algn="ctr"/>
            <a:r>
              <a:rPr lang="en-US" sz="900" dirty="0">
                <a:solidFill>
                  <a:srgbClr val="282828"/>
                </a:solidFill>
              </a:rPr>
              <a:t>Compute, data, software management, curation &amp; preservation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3784" y="3915053"/>
            <a:ext cx="1323725" cy="118813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rgbClr val="282828"/>
                </a:solidFill>
              </a:rPr>
              <a:t>Basic infrastructure</a:t>
            </a:r>
            <a:endParaRPr lang="en-US" sz="900" dirty="0">
              <a:solidFill>
                <a:srgbClr val="282828"/>
              </a:solidFill>
            </a:endParaRPr>
          </a:p>
          <a:p>
            <a:pPr algn="ctr"/>
            <a:r>
              <a:rPr lang="en-US" sz="9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2" name="Left-Right Arrow 11"/>
          <p:cNvSpPr/>
          <p:nvPr/>
        </p:nvSpPr>
        <p:spPr>
          <a:xfrm rot="5400000">
            <a:off x="5086584" y="2513008"/>
            <a:ext cx="679866" cy="2016224"/>
          </a:xfrm>
          <a:prstGeom prst="leftRightArrow">
            <a:avLst>
              <a:gd name="adj1" fmla="val 60745"/>
              <a:gd name="adj2" fmla="val 3530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34290" rIns="0" bIns="34290" rtlCol="0" anchor="ctr"/>
          <a:lstStyle/>
          <a:p>
            <a:pPr algn="ctr"/>
            <a:r>
              <a:rPr lang="en-US" sz="900" b="1" dirty="0">
                <a:solidFill>
                  <a:srgbClr val="141953"/>
                </a:solidFill>
              </a:rPr>
              <a:t>Integration</a:t>
            </a:r>
            <a:br>
              <a:rPr lang="en-US" sz="900" b="1" dirty="0">
                <a:solidFill>
                  <a:srgbClr val="141953"/>
                </a:solidFill>
              </a:rPr>
            </a:br>
            <a:r>
              <a:rPr lang="en-US" sz="900" b="1" dirty="0">
                <a:solidFill>
                  <a:srgbClr val="141953"/>
                </a:solidFill>
              </a:rPr>
              <a:t>(optional)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F063D6-06EA-584E-A86B-F90CD406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3" y="1430778"/>
            <a:ext cx="890018" cy="5400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2C8696-570E-614D-96CA-C3ABA9C0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7" y="1430778"/>
            <a:ext cx="902981" cy="5940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5572" y="4207298"/>
            <a:ext cx="1781258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E-infrastructure</a:t>
            </a:r>
            <a:br>
              <a:rPr lang="en-US" dirty="0"/>
            </a:br>
            <a:r>
              <a:rPr lang="en-US" dirty="0"/>
              <a:t>providers</a:t>
            </a:r>
            <a:br>
              <a:rPr lang="en-US" dirty="0"/>
            </a:br>
            <a:r>
              <a:rPr lang="en-US" sz="1050" dirty="0"/>
              <a:t>(from EOSC-hub and beyond)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06" y="2672917"/>
            <a:ext cx="2008563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Science community</a:t>
            </a:r>
            <a:br>
              <a:rPr lang="en-US" dirty="0"/>
            </a:br>
            <a:r>
              <a:rPr lang="en-US" dirty="0"/>
              <a:t>providers</a:t>
            </a:r>
            <a:br>
              <a:rPr lang="en-US" dirty="0"/>
            </a:br>
            <a:r>
              <a:rPr lang="en-US" sz="1050" dirty="0"/>
              <a:t>(from EOSC-hub and beyond)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244" y="164681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Users &amp; customers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81790" y="2078850"/>
            <a:ext cx="5400600" cy="378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rgbClr val="282828"/>
                </a:solidFill>
              </a:rPr>
              <a:t>EOSC Portal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51820" y="251089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758354" y="251089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stCxn id="7" idx="0"/>
          </p:cNvCxnSpPr>
          <p:nvPr/>
        </p:nvCxnSpPr>
        <p:spPr>
          <a:xfrm flipV="1">
            <a:off x="5359878" y="2454612"/>
            <a:ext cx="4215" cy="324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36CD2-F449-CE43-A1D4-63F607B0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F47A7-70D4-DA49-8540-585D5D31A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42"/>
            <a:ext cx="9144000" cy="55910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CFAE-2325-AA4C-B1A6-A7A1AF9A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9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WP4 – Federated Service Management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6979F1F-58DA-3C4E-83DC-CC6B3AB046B2}"/>
              </a:ext>
            </a:extLst>
          </p:cNvPr>
          <p:cNvSpPr txBox="1">
            <a:spLocks/>
          </p:cNvSpPr>
          <p:nvPr/>
        </p:nvSpPr>
        <p:spPr>
          <a:xfrm>
            <a:off x="467544" y="1341438"/>
            <a:ext cx="8424936" cy="45358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Task 4.1 </a:t>
            </a:r>
            <a:r>
              <a:rPr lang="en-GB" b="1">
                <a:solidFill>
                  <a:schemeClr val="accent3"/>
                </a:solidFill>
              </a:rPr>
              <a:t>Operations Coordination </a:t>
            </a:r>
            <a:r>
              <a:rPr lang="en-GB" b="1"/>
              <a:t>&amp; SFRM</a:t>
            </a:r>
            <a:r>
              <a:rPr lang="en-GB"/>
              <a:t>, (Matthew Viljoen)</a:t>
            </a:r>
            <a:r>
              <a:rPr lang="en-GB" b="1"/>
              <a:t> </a:t>
            </a:r>
            <a:r>
              <a:rPr lang="en-GB" sz="2000" i="1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EGI.eu</a:t>
            </a:r>
            <a:r>
              <a:rPr lang="en-GB" sz="2000" i="1">
                <a:solidFill>
                  <a:srgbClr val="15A24A"/>
                </a:solidFill>
              </a:rPr>
              <a:t>,UCL,PSNC,SNIC,DEIC,EPCC,CINES,KIT,MPG)</a:t>
            </a:r>
          </a:p>
          <a:p>
            <a:r>
              <a:rPr lang="en-GB" b="1"/>
              <a:t>Task 4.2 Orders, CRM &amp; SLM</a:t>
            </a:r>
            <a:r>
              <a:rPr lang="en-GB"/>
              <a:t>, (Giovanni Morelli) </a:t>
            </a:r>
            <a:br>
              <a:rPr lang="en-GB"/>
            </a:br>
            <a:r>
              <a:rPr lang="en-GB" sz="2000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CINECA</a:t>
            </a:r>
            <a:r>
              <a:rPr lang="en-GB" sz="2000" i="1">
                <a:solidFill>
                  <a:srgbClr val="15A24A"/>
                </a:solidFill>
              </a:rPr>
              <a:t>,MPG,EGI.eu,VUB</a:t>
            </a:r>
            <a:r>
              <a:rPr lang="en-GB" sz="2000">
                <a:solidFill>
                  <a:srgbClr val="15A24A"/>
                </a:solidFill>
              </a:rPr>
              <a:t>)</a:t>
            </a:r>
          </a:p>
          <a:p>
            <a:r>
              <a:rPr lang="en-GB" b="1"/>
              <a:t>Task 4.3 SACM, CAPM</a:t>
            </a:r>
            <a:r>
              <a:rPr lang="en-GB"/>
              <a:t>, (Alessandro Paolini)</a:t>
            </a:r>
            <a:r>
              <a:rPr lang="en-GB" b="1"/>
              <a:t> </a:t>
            </a:r>
          </a:p>
          <a:p>
            <a:r>
              <a:rPr lang="en-GB" sz="2000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EGI.eu</a:t>
            </a:r>
            <a:r>
              <a:rPr lang="en-GB" sz="2000" i="1">
                <a:solidFill>
                  <a:srgbClr val="15A24A"/>
                </a:solidFill>
              </a:rPr>
              <a:t>, KIT</a:t>
            </a:r>
            <a:r>
              <a:rPr lang="en-GB" sz="2000">
                <a:solidFill>
                  <a:srgbClr val="15A24A"/>
                </a:solidFill>
              </a:rPr>
              <a:t>)</a:t>
            </a:r>
            <a:endParaRPr lang="en-GB">
              <a:solidFill>
                <a:srgbClr val="15A24A"/>
              </a:solidFill>
            </a:endParaRPr>
          </a:p>
          <a:p>
            <a:r>
              <a:rPr lang="en-GB" b="1"/>
              <a:t>Task 4.4 ISM</a:t>
            </a:r>
            <a:r>
              <a:rPr lang="en-GB"/>
              <a:t>, (David Kelsey)</a:t>
            </a:r>
            <a:r>
              <a:rPr lang="en-GB" b="1"/>
              <a:t> </a:t>
            </a:r>
            <a:br>
              <a:rPr lang="en-GB" b="1"/>
            </a:br>
            <a:r>
              <a:rPr lang="en-GB" sz="2000" i="1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STFC</a:t>
            </a:r>
            <a:r>
              <a:rPr lang="en-GB" sz="2000" i="1">
                <a:solidFill>
                  <a:srgbClr val="15A24A"/>
                </a:solidFill>
              </a:rPr>
              <a:t>,CSC,JUELICH,CERN,CESNET,SURFsara,GRNET,STFC)</a:t>
            </a:r>
          </a:p>
          <a:p>
            <a:r>
              <a:rPr lang="en-GB" b="1"/>
              <a:t>Task 4.5 ISRM &amp; PM</a:t>
            </a:r>
            <a:r>
              <a:rPr lang="en-GB"/>
              <a:t>, (David Vicente)</a:t>
            </a:r>
            <a:r>
              <a:rPr lang="en-GB" i="1"/>
              <a:t> </a:t>
            </a:r>
            <a:br>
              <a:rPr lang="en-GB" i="1"/>
            </a:br>
            <a:r>
              <a:rPr lang="en-GB" sz="2000" i="1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BSC</a:t>
            </a:r>
            <a:r>
              <a:rPr lang="en-GB" sz="2000" i="1">
                <a:solidFill>
                  <a:srgbClr val="15A24A"/>
                </a:solidFill>
              </a:rPr>
              <a:t>, CESNET)</a:t>
            </a:r>
          </a:p>
          <a:p>
            <a:r>
              <a:rPr lang="en-GB" b="1"/>
              <a:t>Task 4.6 CONFM, CHM, RDM</a:t>
            </a:r>
            <a:r>
              <a:rPr lang="en-GB"/>
              <a:t>, (João Pina) </a:t>
            </a:r>
            <a:br>
              <a:rPr lang="en-GB"/>
            </a:br>
            <a:r>
              <a:rPr lang="en-GB" sz="2000">
                <a:solidFill>
                  <a:srgbClr val="15A24A"/>
                </a:solidFill>
              </a:rPr>
              <a:t>(</a:t>
            </a:r>
            <a:r>
              <a:rPr lang="en-GB" sz="2000" b="1" i="1">
                <a:solidFill>
                  <a:srgbClr val="15A24A"/>
                </a:solidFill>
              </a:rPr>
              <a:t>LIP</a:t>
            </a:r>
            <a:r>
              <a:rPr lang="en-GB" sz="2000" i="1">
                <a:solidFill>
                  <a:srgbClr val="15A24A"/>
                </a:solidFill>
              </a:rPr>
              <a:t>,CSIC,JUELICH,KIT,MPG</a:t>
            </a:r>
            <a:r>
              <a:rPr lang="en-GB" sz="2000">
                <a:solidFill>
                  <a:srgbClr val="15A24A"/>
                </a:solidFill>
              </a:rPr>
              <a:t>)</a:t>
            </a:r>
            <a:endParaRPr lang="en-US" dirty="0">
              <a:solidFill>
                <a:srgbClr val="15A24A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B1BBEA-7C54-EE44-9352-17B173054AAA}"/>
              </a:ext>
            </a:extLst>
          </p:cNvPr>
          <p:cNvSpPr txBox="1"/>
          <p:nvPr/>
        </p:nvSpPr>
        <p:spPr>
          <a:xfrm>
            <a:off x="467544" y="5949280"/>
            <a:ext cx="781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Service Management processes based on FitSM: </a:t>
            </a:r>
            <a:r>
              <a:rPr lang="en-US" dirty="0">
                <a:hlinkClick r:id="rId3"/>
              </a:rPr>
              <a:t>https://www.itemo.org/fitsm/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WP4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96DA80-6D48-1E40-AEDA-D4D33F3733C6}"/>
              </a:ext>
            </a:extLst>
          </p:cNvPr>
          <p:cNvSpPr txBox="1">
            <a:spLocks/>
          </p:cNvSpPr>
          <p:nvPr/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Operations coordination</a:t>
            </a:r>
          </a:p>
          <a:p>
            <a:pPr lvl="1"/>
            <a:r>
              <a:rPr lang="en-US" dirty="0"/>
              <a:t>coordinating and harmonizing operations work</a:t>
            </a:r>
          </a:p>
          <a:p>
            <a:pPr lvl="1"/>
            <a:r>
              <a:rPr lang="en-US" dirty="0"/>
              <a:t>EOSC-hub operations</a:t>
            </a:r>
          </a:p>
          <a:p>
            <a:pPr lvl="1"/>
            <a:r>
              <a:rPr lang="en-US" dirty="0"/>
              <a:t>participating e-Infrastructure operations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(for EGI linked 3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parties, this includes integrating with EGI infrastructure and service provision)</a:t>
            </a:r>
          </a:p>
          <a:p>
            <a:r>
              <a:rPr lang="en-US" b="1" dirty="0"/>
              <a:t>ITSM Process related work</a:t>
            </a:r>
          </a:p>
          <a:p>
            <a:pPr lvl="1"/>
            <a:r>
              <a:rPr lang="en-US" dirty="0"/>
              <a:t>developing and working within EOSC-hub ITSM processes</a:t>
            </a:r>
          </a:p>
          <a:p>
            <a:pPr lvl="1"/>
            <a:r>
              <a:rPr lang="en-US" dirty="0"/>
              <a:t>developing and working within participating key e-Infrastructure ITSM processes</a:t>
            </a:r>
          </a:p>
          <a:p>
            <a:endParaRPr lang="en-US" dirty="0">
              <a:solidFill>
                <a:srgbClr val="15A24A"/>
              </a:solidFill>
            </a:endParaRPr>
          </a:p>
          <a:p>
            <a:endParaRPr lang="en-US" dirty="0">
              <a:solidFill>
                <a:srgbClr val="15A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3" y="1010221"/>
            <a:ext cx="7272808" cy="403287"/>
          </a:xfrm>
        </p:spPr>
        <p:txBody>
          <a:bodyPr>
            <a:noAutofit/>
          </a:bodyPr>
          <a:lstStyle/>
          <a:p>
            <a:r>
              <a:rPr lang="en-US" sz="2400" dirty="0"/>
              <a:t>Communications Requirements with Service Providers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AA285-66D4-614C-9641-2C6782233D1F}"/>
              </a:ext>
            </a:extLst>
          </p:cNvPr>
          <p:cNvSpPr/>
          <p:nvPr/>
        </p:nvSpPr>
        <p:spPr>
          <a:xfrm>
            <a:off x="1769528" y="2031720"/>
            <a:ext cx="2534369" cy="965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E1ED3-E303-7B40-AFD6-4DF34674F5D0}"/>
              </a:ext>
            </a:extLst>
          </p:cNvPr>
          <p:cNvSpPr/>
          <p:nvPr/>
        </p:nvSpPr>
        <p:spPr>
          <a:xfrm>
            <a:off x="4840104" y="2033493"/>
            <a:ext cx="2493268" cy="9631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Service Providers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F67117-95EA-E84D-8228-503B9DD611FB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303897" y="2514336"/>
            <a:ext cx="536207" cy="755"/>
          </a:xfrm>
          <a:prstGeom prst="straightConnector1">
            <a:avLst/>
          </a:prstGeom>
          <a:ln w="666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E2485D-B5D1-E446-BE64-01D39149B7CF}"/>
              </a:ext>
            </a:extLst>
          </p:cNvPr>
          <p:cNvSpPr txBox="1"/>
          <p:nvPr/>
        </p:nvSpPr>
        <p:spPr>
          <a:xfrm>
            <a:off x="4840105" y="3104386"/>
            <a:ext cx="2900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Requirements collection from SPs </a:t>
            </a:r>
            <a:r>
              <a:rPr lang="en-US" dirty="0">
                <a:solidFill>
                  <a:srgbClr val="FF0000"/>
                </a:solidFill>
              </a:rPr>
              <a:t>What do </a:t>
            </a:r>
            <a:r>
              <a:rPr lang="en-US" b="1" i="1" dirty="0">
                <a:solidFill>
                  <a:srgbClr val="FF0000"/>
                </a:solidFill>
              </a:rPr>
              <a:t>you</a:t>
            </a:r>
            <a:r>
              <a:rPr lang="en-US" dirty="0">
                <a:solidFill>
                  <a:srgbClr val="FF0000"/>
                </a:solidFill>
              </a:rPr>
              <a:t> need from the project?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Requirements collection via end users </a:t>
            </a:r>
            <a:r>
              <a:rPr lang="en-US" dirty="0">
                <a:solidFill>
                  <a:srgbClr val="FF0000"/>
                </a:solidFill>
              </a:rPr>
              <a:t>What do </a:t>
            </a:r>
            <a:r>
              <a:rPr lang="en-US" b="1" i="1" dirty="0">
                <a:solidFill>
                  <a:srgbClr val="FF0000"/>
                </a:solidFill>
              </a:rPr>
              <a:t>your users </a:t>
            </a:r>
            <a:r>
              <a:rPr lang="en-US" dirty="0">
                <a:solidFill>
                  <a:srgbClr val="FF0000"/>
                </a:solidFill>
              </a:rPr>
              <a:t>need from the project?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General concerns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Feedback to project (SPs </a:t>
            </a:r>
            <a:br>
              <a:rPr lang="en-US" dirty="0"/>
            </a:br>
            <a:r>
              <a:rPr lang="en-US" i="1" dirty="0"/>
              <a:t>and users</a:t>
            </a:r>
            <a:r>
              <a:rPr lang="en-US" dirty="0"/>
              <a:t>)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0933C-9515-6C48-BFB9-B954A1843B80}"/>
              </a:ext>
            </a:extLst>
          </p:cNvPr>
          <p:cNvSpPr txBox="1"/>
          <p:nvPr/>
        </p:nvSpPr>
        <p:spPr>
          <a:xfrm>
            <a:off x="1579367" y="3068960"/>
            <a:ext cx="35971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News 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project news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major operational news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security threats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upcoming events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Increasing awareness of </a:t>
            </a:r>
            <a:r>
              <a:rPr lang="en-US" i="1" dirty="0"/>
              <a:t>supporting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Training to SPs and their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51983-B228-104B-8A4D-ACEAAB2C7C9B}"/>
              </a:ext>
            </a:extLst>
          </p:cNvPr>
          <p:cNvSpPr/>
          <p:nvPr/>
        </p:nvSpPr>
        <p:spPr>
          <a:xfrm>
            <a:off x="1115616" y="1916832"/>
            <a:ext cx="7128792" cy="40324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2854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9020D-50AA-AF48-84C9-14BABED3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8D838-3557-6A4F-8796-28B035B8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– A two-prong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98D71-20E4-DD49-BED8-E726C40B6745}"/>
              </a:ext>
            </a:extLst>
          </p:cNvPr>
          <p:cNvSpPr/>
          <p:nvPr/>
        </p:nvSpPr>
        <p:spPr>
          <a:xfrm>
            <a:off x="539552" y="1484784"/>
            <a:ext cx="784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Potentially large number of SPs inside EOSC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Need scalable and effective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Two modes of communication based on level of partnership</a:t>
            </a:r>
            <a:endParaRPr lang="en-US" sz="30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6807A-0362-0749-87AB-5FA151ABAE51}"/>
              </a:ext>
            </a:extLst>
          </p:cNvPr>
          <p:cNvSpPr/>
          <p:nvPr/>
        </p:nvSpPr>
        <p:spPr>
          <a:xfrm>
            <a:off x="2987824" y="3717032"/>
            <a:ext cx="2016224" cy="172819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346C2-9126-A44E-91FA-98471E8CD7EA}"/>
              </a:ext>
            </a:extLst>
          </p:cNvPr>
          <p:cNvSpPr txBox="1"/>
          <p:nvPr/>
        </p:nvSpPr>
        <p:spPr>
          <a:xfrm>
            <a:off x="3491880" y="4005064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High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00C893-61FE-9A4E-9D0C-D69B86F3561B}"/>
              </a:ext>
            </a:extLst>
          </p:cNvPr>
          <p:cNvSpPr/>
          <p:nvPr/>
        </p:nvSpPr>
        <p:spPr>
          <a:xfrm>
            <a:off x="2666781" y="3284984"/>
            <a:ext cx="4137467" cy="252028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691DC-2091-C94C-BE96-5A0CE9ECD5D6}"/>
              </a:ext>
            </a:extLst>
          </p:cNvPr>
          <p:cNvSpPr txBox="1"/>
          <p:nvPr/>
        </p:nvSpPr>
        <p:spPr>
          <a:xfrm>
            <a:off x="5220072" y="4149080"/>
            <a:ext cx="106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E9B77-85FF-044A-8B67-8DCFD7C3378F}"/>
              </a:ext>
            </a:extLst>
          </p:cNvPr>
          <p:cNvSpPr txBox="1"/>
          <p:nvPr/>
        </p:nvSpPr>
        <p:spPr>
          <a:xfrm>
            <a:off x="3131840" y="4509120"/>
            <a:ext cx="178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Standard </a:t>
            </a:r>
          </a:p>
        </p:txBody>
      </p:sp>
    </p:spTree>
    <p:extLst>
      <p:ext uri="{BB962C8B-B14F-4D97-AF65-F5344CB8AC3E}">
        <p14:creationId xmlns:p14="http://schemas.microsoft.com/office/powerpoint/2010/main" val="292485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6FFC35A1-E1FE-9C42-9406-C28499C73AC2}"/>
              </a:ext>
            </a:extLst>
          </p:cNvPr>
          <p:cNvSpPr/>
          <p:nvPr/>
        </p:nvSpPr>
        <p:spPr>
          <a:xfrm>
            <a:off x="6948264" y="493864"/>
            <a:ext cx="1944216" cy="1090879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998730"/>
            <a:ext cx="7204773" cy="403287"/>
          </a:xfrm>
        </p:spPr>
        <p:txBody>
          <a:bodyPr>
            <a:noAutofit/>
          </a:bodyPr>
          <a:lstStyle/>
          <a:p>
            <a:r>
              <a:rPr lang="en-US" sz="2400" dirty="0"/>
              <a:t>Service Provider Forum (SPF) Logistics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9539C-C640-024B-A80A-D7D698F07501}"/>
              </a:ext>
            </a:extLst>
          </p:cNvPr>
          <p:cNvSpPr/>
          <p:nvPr/>
        </p:nvSpPr>
        <p:spPr>
          <a:xfrm>
            <a:off x="791580" y="1484784"/>
            <a:ext cx="74528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Open to all EOSC-hub Service Providers (</a:t>
            </a:r>
            <a:r>
              <a:rPr lang="en-US" sz="1500" b="1" dirty="0"/>
              <a:t>Entry</a:t>
            </a:r>
            <a:r>
              <a:rPr lang="en-US" sz="1500" dirty="0"/>
              <a:t>, </a:t>
            </a:r>
            <a:r>
              <a:rPr lang="en-US" sz="1500" b="1" dirty="0"/>
              <a:t>Standard</a:t>
            </a:r>
            <a:r>
              <a:rPr lang="en-US" sz="1500" dirty="0"/>
              <a:t>, </a:t>
            </a:r>
            <a:r>
              <a:rPr lang="en-US" sz="1500" b="1" dirty="0"/>
              <a:t>High </a:t>
            </a:r>
            <a:r>
              <a:rPr lang="en-US" sz="1500" dirty="0"/>
              <a:t>participation levels)</a:t>
            </a:r>
          </a:p>
          <a:p>
            <a:r>
              <a:rPr lang="en-US" sz="1500" dirty="0"/>
              <a:t>Possible large number of participating Service Providers.  Needs to be scalability.</a:t>
            </a:r>
          </a:p>
          <a:p>
            <a:r>
              <a:rPr lang="en-US" sz="1500" dirty="0"/>
              <a:t>Reduce demands on peoples’ time to a minimum &amp; provide relevant communication.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66ECA-FCD4-6544-95CE-491F4E295F3B}"/>
              </a:ext>
            </a:extLst>
          </p:cNvPr>
          <p:cNvSpPr txBox="1"/>
          <p:nvPr/>
        </p:nvSpPr>
        <p:spPr>
          <a:xfrm>
            <a:off x="755576" y="3068960"/>
            <a:ext cx="686437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Virtual meetings (Every 3 months? as needs be)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F2F meeting at EOSC-hub conferences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OPEN</a:t>
            </a:r>
            <a:r>
              <a:rPr lang="en-US" dirty="0"/>
              <a:t> mailing list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Membership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All new SP reps join mailing list and encouraged to join virtual meetings</a:t>
            </a:r>
          </a:p>
          <a:p>
            <a:pPr marL="557213" lvl="1" indent="-214313">
              <a:buFontTx/>
              <a:buChar char="-"/>
            </a:pPr>
            <a:r>
              <a:rPr lang="en-US" dirty="0" err="1"/>
              <a:t>eInfrastructures</a:t>
            </a:r>
            <a:r>
              <a:rPr lang="en-US" dirty="0"/>
              <a:t> (EUDAT, EGI) represented collectively</a:t>
            </a:r>
          </a:p>
          <a:p>
            <a:r>
              <a:rPr lang="en-US" sz="2400" b="1" i="1" dirty="0"/>
              <a:t>Possible standing agenda items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Project news and upcoming events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Report from security team</a:t>
            </a:r>
          </a:p>
          <a:p>
            <a:pPr marL="557213" lvl="1" indent="-214313">
              <a:buFontTx/>
              <a:buChar char="-"/>
            </a:pPr>
            <a:r>
              <a:rPr lang="en-US" dirty="0"/>
              <a:t>General Issues from SPs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823A9-71F7-7245-9FFA-F63927585252}"/>
              </a:ext>
            </a:extLst>
          </p:cNvPr>
          <p:cNvSpPr txBox="1"/>
          <p:nvPr/>
        </p:nvSpPr>
        <p:spPr>
          <a:xfrm>
            <a:off x="821769" y="2564904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Proposal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166915-D076-5A47-A6C5-59FDA041DB24}"/>
              </a:ext>
            </a:extLst>
          </p:cNvPr>
          <p:cNvSpPr/>
          <p:nvPr/>
        </p:nvSpPr>
        <p:spPr>
          <a:xfrm>
            <a:off x="7164288" y="692696"/>
            <a:ext cx="947434" cy="748031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0BE40-E19E-A044-BEB2-9133FDCC6F27}"/>
              </a:ext>
            </a:extLst>
          </p:cNvPr>
          <p:cNvSpPr txBox="1"/>
          <p:nvPr/>
        </p:nvSpPr>
        <p:spPr>
          <a:xfrm>
            <a:off x="7343708" y="75541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5CB8E-1846-D744-93E8-A1437913D6B3}"/>
              </a:ext>
            </a:extLst>
          </p:cNvPr>
          <p:cNvSpPr txBox="1"/>
          <p:nvPr/>
        </p:nvSpPr>
        <p:spPr>
          <a:xfrm>
            <a:off x="7236296" y="1032991"/>
            <a:ext cx="84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Standard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FFF2C0-2011-5B4E-8DBF-9DB2A74957C4}"/>
              </a:ext>
            </a:extLst>
          </p:cNvPr>
          <p:cNvSpPr txBox="1"/>
          <p:nvPr/>
        </p:nvSpPr>
        <p:spPr>
          <a:xfrm>
            <a:off x="8172400" y="836712"/>
            <a:ext cx="57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</a:t>
            </a:r>
          </a:p>
        </p:txBody>
      </p:sp>
    </p:spTree>
    <p:extLst>
      <p:ext uri="{BB962C8B-B14F-4D97-AF65-F5344CB8AC3E}">
        <p14:creationId xmlns:p14="http://schemas.microsoft.com/office/powerpoint/2010/main" val="365887550"/>
      </p:ext>
    </p:extLst>
  </p:cSld>
  <p:clrMapOvr>
    <a:masterClrMapping/>
  </p:clrMapOvr>
</p:sld>
</file>

<file path=ppt/theme/theme1.xml><?xml version="1.0" encoding="utf-8"?>
<a:theme xmlns:a="http://schemas.openxmlformats.org/drawingml/2006/main" name="EGI.eu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EGI.eu template.potx</Template>
  <TotalTime>12558</TotalTime>
  <Words>906</Words>
  <Application>Microsoft Macintosh PowerPoint</Application>
  <PresentationFormat>On-screen Show (4:3)</PresentationFormat>
  <Paragraphs>195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</vt:lpstr>
      <vt:lpstr>Source Sans Pro</vt:lpstr>
      <vt:lpstr>EGI.eu template</vt:lpstr>
      <vt:lpstr>EGI Powerpoint Presentation (body)</vt:lpstr>
      <vt:lpstr>EGI Powerpoint Presentation (closing)</vt:lpstr>
      <vt:lpstr>PowerPoint Presentation</vt:lpstr>
      <vt:lpstr>Contents </vt:lpstr>
      <vt:lpstr>Service Providers in EOSC</vt:lpstr>
      <vt:lpstr>Project Structure</vt:lpstr>
      <vt:lpstr>WP4 – Federated Service Management</vt:lpstr>
      <vt:lpstr>WP4 Activities</vt:lpstr>
      <vt:lpstr>Communications Requirements with Service Providers </vt:lpstr>
      <vt:lpstr>Communication – A two-prong approach</vt:lpstr>
      <vt:lpstr>Service Provider Forum (SPF) Logistics </vt:lpstr>
      <vt:lpstr>Service Management Board (SMB) Logistics </vt:lpstr>
      <vt:lpstr>Harmonization and Common User Experience </vt:lpstr>
      <vt:lpstr>Security Policy Harmonization Work</vt:lpstr>
      <vt:lpstr>Acceptable Usecase Policy</vt:lpstr>
      <vt:lpstr>Service Operations Security Policy</vt:lpstr>
      <vt:lpstr>Security Policy</vt:lpstr>
      <vt:lpstr>Discussion points</vt:lpstr>
      <vt:lpstr>PowerPoint Presentation</vt:lpstr>
      <vt:lpstr>TRL Levels for EOSC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271</cp:revision>
  <cp:lastPrinted>2018-09-20T07:47:08Z</cp:lastPrinted>
  <dcterms:created xsi:type="dcterms:W3CDTF">2015-05-07T09:44:43Z</dcterms:created>
  <dcterms:modified xsi:type="dcterms:W3CDTF">2019-04-23T06:35:36Z</dcterms:modified>
</cp:coreProperties>
</file>