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notesMasterIdLst>
    <p:notesMasterId r:id="rId15"/>
  </p:notesMasterIdLst>
  <p:sldIdLst>
    <p:sldId id="260" r:id="rId2"/>
    <p:sldId id="257" r:id="rId3"/>
    <p:sldId id="274" r:id="rId4"/>
    <p:sldId id="261" r:id="rId5"/>
    <p:sldId id="270" r:id="rId6"/>
    <p:sldId id="275" r:id="rId7"/>
    <p:sldId id="286" r:id="rId8"/>
    <p:sldId id="283" r:id="rId9"/>
    <p:sldId id="272" r:id="rId10"/>
    <p:sldId id="279" r:id="rId11"/>
    <p:sldId id="291" r:id="rId12"/>
    <p:sldId id="301" r:id="rId13"/>
    <p:sldId id="300" r:id="rId1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94C8"/>
    <a:srgbClr val="5EBDF9"/>
    <a:srgbClr val="C1CC67"/>
    <a:srgbClr val="DCE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96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7393C-434F-C940-8772-16425A3838F2}" type="datetimeFigureOut">
              <a:rPr lang="es-ES" smtClean="0"/>
              <a:t>11/4/19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45C87-0326-5E45-B026-BB4F670A82C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501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Añadir logo de IBERGRID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5C87-0326-5E45-B026-BB4F670A82CF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55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gradFill flip="none" rotWithShape="1">
          <a:gsLst>
            <a:gs pos="88000">
              <a:schemeClr val="bg1">
                <a:lumMod val="75000"/>
                <a:lumOff val="25000"/>
              </a:schemeClr>
            </a:gs>
            <a:gs pos="100000">
              <a:schemeClr val="bg1">
                <a:lumMod val="50000"/>
                <a:lumOff val="50000"/>
              </a:schemeClr>
            </a:gs>
            <a:gs pos="94000">
              <a:schemeClr val="accent1"/>
            </a:gs>
          </a:gsLst>
          <a:lin ang="18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31934"/>
            <a:ext cx="7315200" cy="1345928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4799548"/>
            <a:ext cx="7315200" cy="1144632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rgbClr val="DCE87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pic>
        <p:nvPicPr>
          <p:cNvPr id="4" name="Imagen 3" descr="logo_V1-01-min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3" y="1106483"/>
            <a:ext cx="2853064" cy="1929246"/>
          </a:xfrm>
          <a:prstGeom prst="rect">
            <a:avLst/>
          </a:prstGeom>
        </p:spPr>
      </p:pic>
      <p:pic>
        <p:nvPicPr>
          <p:cNvPr id="5" name="Imagen 4" descr="european-commission-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6421039"/>
            <a:ext cx="417129" cy="278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ooter Placeholder 8"/>
          <p:cNvSpPr txBox="1">
            <a:spLocks/>
          </p:cNvSpPr>
          <p:nvPr userDrawn="1"/>
        </p:nvSpPr>
        <p:spPr>
          <a:xfrm>
            <a:off x="1278976" y="6533630"/>
            <a:ext cx="3792263" cy="30122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lIns="91440" tIns="0" rIns="91440" bIns="45720" rtlCol="0" anchor="t"/>
          <a:lstStyle>
            <a:defPPr>
              <a:defRPr lang="es-E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i="1" dirty="0" smtClean="0"/>
              <a:t>EOSC-</a:t>
            </a:r>
            <a:r>
              <a:rPr lang="es-ES" i="1" dirty="0" err="1" smtClean="0"/>
              <a:t>synergy</a:t>
            </a:r>
            <a:r>
              <a:rPr lang="es-ES" i="1" baseline="0" dirty="0" smtClean="0"/>
              <a:t> </a:t>
            </a:r>
            <a:r>
              <a:rPr lang="es-ES" i="1" baseline="0" dirty="0" err="1" smtClean="0"/>
              <a:t>receives</a:t>
            </a:r>
            <a:r>
              <a:rPr lang="es-ES" i="1" baseline="0" dirty="0" smtClean="0"/>
              <a:t> </a:t>
            </a:r>
            <a:r>
              <a:rPr lang="es-ES" i="1" baseline="0" dirty="0" err="1" smtClean="0"/>
              <a:t>funding</a:t>
            </a:r>
            <a:r>
              <a:rPr lang="es-ES" i="1" baseline="0" dirty="0" smtClean="0"/>
              <a:t> </a:t>
            </a:r>
            <a:r>
              <a:rPr lang="es-ES" i="1" baseline="0" dirty="0" err="1" smtClean="0"/>
              <a:t>from</a:t>
            </a:r>
            <a:r>
              <a:rPr lang="es-ES" i="1" baseline="0" dirty="0" smtClean="0"/>
              <a:t> </a:t>
            </a:r>
            <a:r>
              <a:rPr lang="es-ES" i="1" baseline="0" dirty="0" err="1" smtClean="0"/>
              <a:t>the</a:t>
            </a:r>
            <a:r>
              <a:rPr lang="es-ES" i="1" baseline="0" dirty="0" smtClean="0"/>
              <a:t> EC </a:t>
            </a:r>
            <a:r>
              <a:rPr lang="es-ES" i="1" baseline="0" dirty="0" err="1" smtClean="0"/>
              <a:t>via</a:t>
            </a:r>
            <a:r>
              <a:rPr lang="es-ES" i="1" baseline="0" dirty="0" smtClean="0"/>
              <a:t> </a:t>
            </a:r>
            <a:r>
              <a:rPr lang="es-ES" i="1" baseline="0" dirty="0" err="1" smtClean="0"/>
              <a:t>Horizon</a:t>
            </a:r>
            <a:r>
              <a:rPr lang="es-ES" i="1" baseline="0" dirty="0" smtClean="0"/>
              <a:t> 2020</a:t>
            </a:r>
            <a:endParaRPr lang="es-ES" i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069" y="204629"/>
            <a:ext cx="6805447" cy="863923"/>
          </a:xfrm>
        </p:spPr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069" y="1348828"/>
            <a:ext cx="8083060" cy="4475655"/>
          </a:xfrm>
          <a:ln>
            <a:noFill/>
          </a:ln>
        </p:spPr>
        <p:txBody>
          <a:bodyPr/>
          <a:lstStyle>
            <a:lvl1pPr marL="388620" indent="-342900">
              <a:buFont typeface="Arial"/>
              <a:buChar char="•"/>
              <a:defRPr/>
            </a:lvl1pPr>
            <a:lvl2pPr marL="605790" indent="-285750">
              <a:buFont typeface="Arial"/>
              <a:buChar char="•"/>
              <a:defRPr/>
            </a:lvl2pPr>
            <a:lvl3pPr marL="788670" indent="-285750">
              <a:buFont typeface="Arial"/>
              <a:buChar char="•"/>
              <a:defRPr/>
            </a:lvl3pPr>
            <a:lvl4pPr marL="1017270" indent="-285750">
              <a:buFont typeface="Arial"/>
              <a:buChar char="•"/>
              <a:defRPr/>
            </a:lvl4pPr>
            <a:lvl5pPr marL="1245870" indent="-285750">
              <a:buFont typeface="Arial"/>
              <a:buChar char="•"/>
              <a:defRPr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417680"/>
            <a:ext cx="1189132" cy="297918"/>
          </a:xfrm>
        </p:spPr>
        <p:txBody>
          <a:bodyPr/>
          <a:lstStyle>
            <a:lvl1pPr>
              <a:defRPr>
                <a:solidFill>
                  <a:srgbClr val="000000">
                    <a:alpha val="50000"/>
                  </a:srgbClr>
                </a:solidFill>
              </a:defRPr>
            </a:lvl1pPr>
          </a:lstStyle>
          <a:p>
            <a:fld id="{28FBA119-B6E6-1E46-AE0E-706849CC677D}" type="datetimeFigureOut">
              <a:rPr lang="es-ES" smtClean="0"/>
              <a:pPr/>
              <a:t>11/4/19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28915" y="6413846"/>
            <a:ext cx="2246489" cy="301227"/>
          </a:xfrm>
        </p:spPr>
        <p:txBody>
          <a:bodyPr/>
          <a:lstStyle>
            <a:lvl1pPr>
              <a:defRPr sz="1100">
                <a:solidFill>
                  <a:srgbClr val="000000"/>
                </a:solidFill>
                <a:latin typeface="Garamond"/>
                <a:cs typeface="Garamond"/>
              </a:defRPr>
            </a:lvl1pPr>
          </a:lstStyle>
          <a:p>
            <a:r>
              <a:rPr lang="es-ES" smtClean="0"/>
              <a:t>EOSC-Hub Week. Prague </a:t>
            </a:r>
          </a:p>
          <a:p>
            <a:r>
              <a:rPr lang="es-ES" smtClean="0"/>
              <a:t>10-12th April 2019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7579" y="6413846"/>
            <a:ext cx="698039" cy="3017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023EC6A-A608-0844-B84F-A09E4B073CD8}" type="slidenum">
              <a:rPr lang="es-ES" smtClean="0"/>
              <a:pPr/>
              <a:t>‹Nr.›</a:t>
            </a:fld>
            <a:endParaRPr lang="es-ES"/>
          </a:p>
        </p:txBody>
      </p:sp>
      <p:pic>
        <p:nvPicPr>
          <p:cNvPr id="7" name="Imagen 6" descr="logo_V1-01-min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516" y="204629"/>
            <a:ext cx="1277613" cy="863923"/>
          </a:xfrm>
          <a:prstGeom prst="rect">
            <a:avLst/>
          </a:prstGeom>
        </p:spPr>
      </p:pic>
      <p:cxnSp>
        <p:nvCxnSpPr>
          <p:cNvPr id="9" name="Conector recto 8"/>
          <p:cNvCxnSpPr/>
          <p:nvPr userDrawn="1"/>
        </p:nvCxnSpPr>
        <p:spPr>
          <a:xfrm>
            <a:off x="578069" y="1068552"/>
            <a:ext cx="8083060" cy="234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n 12" descr="european-commission-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206" y="6417679"/>
            <a:ext cx="499892" cy="3332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gradFill>
          <a:gsLst>
            <a:gs pos="88000">
              <a:schemeClr val="bg1">
                <a:lumMod val="75000"/>
                <a:lumOff val="25000"/>
              </a:schemeClr>
            </a:gs>
            <a:gs pos="100000">
              <a:schemeClr val="bg1">
                <a:lumMod val="50000"/>
                <a:lumOff val="50000"/>
              </a:schemeClr>
            </a:gs>
            <a:gs pos="94000">
              <a:schemeClr val="accent1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66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119-B6E6-1E46-AE0E-706849CC677D}" type="datetimeFigureOut">
              <a:rPr lang="es-ES" smtClean="0"/>
              <a:t>11/4/19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6895" y="6527242"/>
            <a:ext cx="2246489" cy="301227"/>
          </a:xfrm>
        </p:spPr>
        <p:txBody>
          <a:bodyPr/>
          <a:lstStyle/>
          <a:p>
            <a:r>
              <a:rPr lang="es-ES" dirty="0" smtClean="0"/>
              <a:t>EOSC-</a:t>
            </a:r>
            <a:r>
              <a:rPr lang="es-ES" dirty="0" err="1" smtClean="0"/>
              <a:t>Hub</a:t>
            </a:r>
            <a:r>
              <a:rPr lang="es-ES" dirty="0" smtClean="0"/>
              <a:t> </a:t>
            </a:r>
            <a:r>
              <a:rPr lang="es-ES" dirty="0" err="1" smtClean="0"/>
              <a:t>Week</a:t>
            </a:r>
            <a:r>
              <a:rPr lang="es-ES" dirty="0" smtClean="0"/>
              <a:t>. </a:t>
            </a:r>
            <a:r>
              <a:rPr lang="es-ES" dirty="0" err="1" smtClean="0"/>
              <a:t>Prague</a:t>
            </a:r>
            <a:r>
              <a:rPr lang="es-ES" dirty="0" smtClean="0"/>
              <a:t> </a:t>
            </a:r>
          </a:p>
          <a:p>
            <a:r>
              <a:rPr lang="es-ES" dirty="0" smtClean="0"/>
              <a:t>10-12th </a:t>
            </a:r>
            <a:r>
              <a:rPr lang="es-ES" dirty="0" err="1" smtClean="0"/>
              <a:t>April</a:t>
            </a:r>
            <a:r>
              <a:rPr lang="es-ES" dirty="0" smtClean="0"/>
              <a:t> 2019</a:t>
            </a:r>
          </a:p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5172" y="6523220"/>
            <a:ext cx="460446" cy="301752"/>
          </a:xfrm>
        </p:spPr>
        <p:txBody>
          <a:bodyPr/>
          <a:lstStyle/>
          <a:p>
            <a:fld id="{8023EC6A-A608-0844-B84F-A09E4B073CD8}" type="slidenum">
              <a:rPr lang="es-ES" smtClean="0"/>
              <a:t>‹Nr.›</a:t>
            </a:fld>
            <a:endParaRPr lang="es-ES"/>
          </a:p>
        </p:txBody>
      </p:sp>
      <p:pic>
        <p:nvPicPr>
          <p:cNvPr id="7" name="Imagen 6" descr="logo_V1-01-min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34900"/>
            <a:ext cx="2483945" cy="1679647"/>
          </a:xfrm>
          <a:prstGeom prst="rect">
            <a:avLst/>
          </a:prstGeom>
        </p:spPr>
      </p:pic>
      <p:pic>
        <p:nvPicPr>
          <p:cNvPr id="9" name="Imagen 8" descr="european-commission-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206" y="6417679"/>
            <a:ext cx="499892" cy="3332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119-B6E6-1E46-AE0E-706849CC677D}" type="datetimeFigureOut">
              <a:rPr lang="es-ES" smtClean="0"/>
              <a:t>11/4/19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67926" y="6484509"/>
            <a:ext cx="2246489" cy="301227"/>
          </a:xfrm>
        </p:spPr>
        <p:txBody>
          <a:bodyPr/>
          <a:lstStyle>
            <a:lvl1pPr>
              <a:defRPr sz="1100">
                <a:solidFill>
                  <a:srgbClr val="000000"/>
                </a:solidFill>
                <a:latin typeface="Garamond"/>
                <a:cs typeface="Garamond"/>
              </a:defRPr>
            </a:lvl1pPr>
          </a:lstStyle>
          <a:p>
            <a:r>
              <a:rPr lang="es-ES" smtClean="0"/>
              <a:t>EOSC-Hub Week. Prague </a:t>
            </a:r>
          </a:p>
          <a:p>
            <a:r>
              <a:rPr lang="es-ES" smtClean="0"/>
              <a:t>10-12th April 2019</a:t>
            </a:r>
          </a:p>
          <a:p>
            <a:endParaRPr lang="es-E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78069" y="1278759"/>
            <a:ext cx="3902491" cy="505803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1278759"/>
            <a:ext cx="3901720" cy="5060129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78069" y="204629"/>
            <a:ext cx="6805447" cy="863923"/>
          </a:xfrm>
        </p:spPr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n-US" dirty="0"/>
          </a:p>
        </p:txBody>
      </p:sp>
      <p:pic>
        <p:nvPicPr>
          <p:cNvPr id="13" name="Imagen 12" descr="logo_V1-01-min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516" y="204629"/>
            <a:ext cx="1277613" cy="863923"/>
          </a:xfrm>
          <a:prstGeom prst="rect">
            <a:avLst/>
          </a:prstGeom>
        </p:spPr>
      </p:pic>
      <p:cxnSp>
        <p:nvCxnSpPr>
          <p:cNvPr id="15" name="Conector recto 14"/>
          <p:cNvCxnSpPr/>
          <p:nvPr userDrawn="1"/>
        </p:nvCxnSpPr>
        <p:spPr>
          <a:xfrm>
            <a:off x="578069" y="1068552"/>
            <a:ext cx="8083060" cy="234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n 15" descr="european-commission-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206" y="6443956"/>
            <a:ext cx="499892" cy="333261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7795172" y="6523220"/>
            <a:ext cx="58891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23EC6A-A608-0844-B84F-A09E4B073CD8}" type="slidenum">
              <a:rPr lang="es-ES" smtClean="0">
                <a:solidFill>
                  <a:srgbClr val="000000"/>
                </a:solidFill>
              </a:rPr>
              <a:pPr/>
              <a:t>‹Nr.›</a:t>
            </a:fld>
            <a:endParaRPr lang="es-E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3090" y="6505704"/>
            <a:ext cx="1189132" cy="297918"/>
          </a:xfrm>
        </p:spPr>
        <p:txBody>
          <a:bodyPr/>
          <a:lstStyle/>
          <a:p>
            <a:fld id="{28FBA119-B6E6-1E46-AE0E-706849CC677D}" type="datetimeFigureOut">
              <a:rPr lang="es-ES" smtClean="0"/>
              <a:t>11/4/19</a:t>
            </a:fld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75467" y="6505704"/>
            <a:ext cx="654133" cy="3017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023EC6A-A608-0844-B84F-A09E4B073CD8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8069" y="204629"/>
            <a:ext cx="6805447" cy="863923"/>
          </a:xfrm>
        </p:spPr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n-US" dirty="0"/>
          </a:p>
        </p:txBody>
      </p:sp>
      <p:pic>
        <p:nvPicPr>
          <p:cNvPr id="10" name="Imagen 9" descr="logo_V1-01-min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516" y="204629"/>
            <a:ext cx="1277613" cy="863923"/>
          </a:xfrm>
          <a:prstGeom prst="rect">
            <a:avLst/>
          </a:prstGeom>
        </p:spPr>
      </p:pic>
      <p:cxnSp>
        <p:nvCxnSpPr>
          <p:cNvPr id="11" name="Conector recto 10"/>
          <p:cNvCxnSpPr/>
          <p:nvPr userDrawn="1"/>
        </p:nvCxnSpPr>
        <p:spPr>
          <a:xfrm>
            <a:off x="578069" y="1068552"/>
            <a:ext cx="8083060" cy="234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n 11" descr="european-commission-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206" y="6417679"/>
            <a:ext cx="499892" cy="333261"/>
          </a:xfrm>
          <a:prstGeom prst="rect">
            <a:avLst/>
          </a:prstGeom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67926" y="6484509"/>
            <a:ext cx="2246489" cy="301227"/>
          </a:xfrm>
        </p:spPr>
        <p:txBody>
          <a:bodyPr/>
          <a:lstStyle>
            <a:lvl1pPr>
              <a:defRPr sz="1100">
                <a:solidFill>
                  <a:srgbClr val="000000"/>
                </a:solidFill>
                <a:latin typeface="Garamond"/>
                <a:cs typeface="Garamond"/>
              </a:defRPr>
            </a:lvl1pPr>
          </a:lstStyle>
          <a:p>
            <a:r>
              <a:rPr lang="es-ES" smtClean="0"/>
              <a:t>EOSC-Hub Week. Prague </a:t>
            </a:r>
          </a:p>
          <a:p>
            <a:r>
              <a:rPr lang="es-ES" smtClean="0"/>
              <a:t>10-12th April 2019</a:t>
            </a:r>
          </a:p>
          <a:p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7345" y="6473540"/>
            <a:ext cx="1189132" cy="297918"/>
          </a:xfrm>
        </p:spPr>
        <p:txBody>
          <a:bodyPr/>
          <a:lstStyle>
            <a:lvl1pPr>
              <a:defRPr>
                <a:solidFill>
                  <a:srgbClr val="000000">
                    <a:alpha val="50000"/>
                  </a:srgbClr>
                </a:solidFill>
              </a:defRPr>
            </a:lvl1pPr>
          </a:lstStyle>
          <a:p>
            <a:fld id="{28FBA119-B6E6-1E46-AE0E-706849CC677D}" type="datetimeFigureOut">
              <a:rPr lang="es-ES" smtClean="0"/>
              <a:pPr/>
              <a:t>11/4/19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05382" y="6469706"/>
            <a:ext cx="2246489" cy="3012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41309" y="6469706"/>
            <a:ext cx="498998" cy="3017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023EC6A-A608-0844-B84F-A09E4B073CD8}" type="slidenum">
              <a:rPr lang="es-ES" smtClean="0"/>
              <a:pPr/>
              <a:t>‹Nr.›</a:t>
            </a:fld>
            <a:endParaRPr lang="es-ES"/>
          </a:p>
        </p:txBody>
      </p:sp>
      <p:pic>
        <p:nvPicPr>
          <p:cNvPr id="9" name="Imagen 8" descr="logo_V1-01-min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516" y="204629"/>
            <a:ext cx="1277613" cy="863923"/>
          </a:xfrm>
          <a:prstGeom prst="rect">
            <a:avLst/>
          </a:prstGeom>
        </p:spPr>
      </p:pic>
      <p:pic>
        <p:nvPicPr>
          <p:cNvPr id="11" name="Imagen 10" descr="european-commission-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206" y="6417679"/>
            <a:ext cx="499892" cy="33326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  <a:lumOff val="25000"/>
              </a:schemeClr>
            </a:gs>
            <a:gs pos="83000">
              <a:schemeClr val="bg1">
                <a:lumMod val="50000"/>
                <a:lumOff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0418" y="569074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900621"/>
            <a:ext cx="7315200" cy="4408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6523220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6258241-11E8-B940-827D-32F2A867585E}" type="datetimeFigureOut">
              <a:rPr lang="es-ES" smtClean="0"/>
              <a:t>11/4/19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6523220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54C04E0-316E-5647-947E-C38EE3FF4103}" type="slidenum">
              <a:rPr lang="es-ES" smtClean="0"/>
              <a:t>‹Nr.›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1239" y="6531541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1" r:id="rId5"/>
    <p:sldLayoutId id="2147483712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DCE875"/>
          </a:solidFill>
          <a:latin typeface="Garamond"/>
          <a:ea typeface="+mj-ea"/>
          <a:cs typeface="Garamond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bg1"/>
        </a:buClr>
        <a:buFont typeface="Wingdings" charset="2"/>
        <a:buChar char="§"/>
        <a:defRPr sz="2000" kern="1200">
          <a:solidFill>
            <a:schemeClr val="bg1"/>
          </a:solidFill>
          <a:latin typeface="Garamond"/>
          <a:ea typeface="+mn-ea"/>
          <a:cs typeface="Garamond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bg1"/>
        </a:buClr>
        <a:buFont typeface="Wingdings" charset="2"/>
        <a:buChar char="§"/>
        <a:defRPr sz="1800" kern="1200">
          <a:solidFill>
            <a:schemeClr val="bg1"/>
          </a:solidFill>
          <a:latin typeface="Garamond"/>
          <a:ea typeface="+mn-ea"/>
          <a:cs typeface="Garamond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bg1"/>
        </a:buClr>
        <a:buFont typeface="Wingdings" charset="2"/>
        <a:buChar char="§"/>
        <a:defRPr sz="1600" kern="1200">
          <a:solidFill>
            <a:schemeClr val="bg1"/>
          </a:solidFill>
          <a:latin typeface="Garamond"/>
          <a:ea typeface="+mn-ea"/>
          <a:cs typeface="Garamond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bg1"/>
        </a:buClr>
        <a:buFont typeface="Wingdings" charset="2"/>
        <a:buChar char="§"/>
        <a:defRPr sz="1400" kern="1200">
          <a:solidFill>
            <a:schemeClr val="bg1"/>
          </a:solidFill>
          <a:latin typeface="Garamond"/>
          <a:ea typeface="+mn-ea"/>
          <a:cs typeface="Garamond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bg1"/>
        </a:buClr>
        <a:buFont typeface="Wingdings" charset="2"/>
        <a:buChar char="§"/>
        <a:defRPr sz="1400" kern="1200">
          <a:solidFill>
            <a:schemeClr val="bg1"/>
          </a:solidFill>
          <a:latin typeface="Garamond"/>
          <a:ea typeface="+mn-ea"/>
          <a:cs typeface="Garamond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20" Type="http://schemas.openxmlformats.org/officeDocument/2006/relationships/image" Target="../media/image26.png"/><Relationship Id="rId21" Type="http://schemas.openxmlformats.org/officeDocument/2006/relationships/image" Target="../media/image27.png"/><Relationship Id="rId22" Type="http://schemas.openxmlformats.org/officeDocument/2006/relationships/image" Target="../media/image28.png"/><Relationship Id="rId23" Type="http://schemas.openxmlformats.org/officeDocument/2006/relationships/image" Target="../media/image29.png"/><Relationship Id="rId24" Type="http://schemas.openxmlformats.org/officeDocument/2006/relationships/image" Target="../media/image30.jp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image" Target="../media/image23.jpg"/><Relationship Id="rId18" Type="http://schemas.openxmlformats.org/officeDocument/2006/relationships/image" Target="../media/image24.png"/><Relationship Id="rId19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jpg"/><Relationship Id="rId7" Type="http://schemas.openxmlformats.org/officeDocument/2006/relationships/image" Target="../media/image14.png"/><Relationship Id="rId8" Type="http://schemas.openxmlformats.org/officeDocument/2006/relationships/image" Target="../media/image4.t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41.png"/><Relationship Id="rId1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13.jpg"/><Relationship Id="rId4" Type="http://schemas.openxmlformats.org/officeDocument/2006/relationships/image" Target="../media/image4.tif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3600" b="1" dirty="0" err="1" smtClean="0"/>
              <a:t>Expanding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Capacities</a:t>
            </a:r>
            <a:r>
              <a:rPr lang="es-ES" sz="3600" b="1" dirty="0"/>
              <a:t> </a:t>
            </a:r>
            <a:r>
              <a:rPr lang="es-ES" sz="3600" b="1" dirty="0" smtClean="0"/>
              <a:t>&amp; </a:t>
            </a:r>
            <a:br>
              <a:rPr lang="es-ES" sz="3600" b="1" dirty="0" smtClean="0"/>
            </a:br>
            <a:r>
              <a:rPr lang="es-ES" sz="3600" b="1" dirty="0" err="1" smtClean="0"/>
              <a:t>Building</a:t>
            </a:r>
            <a:r>
              <a:rPr lang="es-ES" sz="3600" b="1" dirty="0" smtClean="0"/>
              <a:t> </a:t>
            </a:r>
            <a:r>
              <a:rPr lang="es-ES" sz="3600" b="1" dirty="0" err="1"/>
              <a:t>C</a:t>
            </a:r>
            <a:r>
              <a:rPr lang="es-ES" sz="3600" b="1" dirty="0" err="1" smtClean="0"/>
              <a:t>apabilities</a:t>
            </a:r>
            <a:endParaRPr lang="es-ES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14401" y="4799548"/>
            <a:ext cx="7315200" cy="803584"/>
          </a:xfrm>
        </p:spPr>
        <p:txBody>
          <a:bodyPr/>
          <a:lstStyle/>
          <a:p>
            <a:pPr algn="r"/>
            <a:r>
              <a:rPr lang="es-ES" dirty="0" smtClean="0">
                <a:solidFill>
                  <a:srgbClr val="C1CC67"/>
                </a:solidFill>
              </a:rPr>
              <a:t>Dr. Isabel Campos,</a:t>
            </a:r>
          </a:p>
          <a:p>
            <a:pPr algn="r"/>
            <a:r>
              <a:rPr lang="es-ES" sz="2000" dirty="0" smtClean="0">
                <a:solidFill>
                  <a:srgbClr val="C1CC67"/>
                </a:solidFill>
              </a:rPr>
              <a:t>Project </a:t>
            </a:r>
            <a:r>
              <a:rPr lang="es-ES" sz="2000" dirty="0" err="1" smtClean="0">
                <a:solidFill>
                  <a:srgbClr val="C1CC67"/>
                </a:solidFill>
              </a:rPr>
              <a:t>Coordinator</a:t>
            </a:r>
            <a:endParaRPr lang="es-ES" sz="2000" dirty="0">
              <a:solidFill>
                <a:srgbClr val="C1CC67"/>
              </a:solidFill>
            </a:endParaRPr>
          </a:p>
        </p:txBody>
      </p:sp>
      <p:pic>
        <p:nvPicPr>
          <p:cNvPr id="4" name="Imagen 3" descr="CSIC_logo_trans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86" y="5676510"/>
            <a:ext cx="1764835" cy="535340"/>
          </a:xfrm>
          <a:prstGeom prst="rect">
            <a:avLst/>
          </a:prstGeom>
        </p:spPr>
      </p:pic>
      <p:sp>
        <p:nvSpPr>
          <p:cNvPr id="5" name="Footer Placeholder 4"/>
          <p:cNvSpPr txBox="1">
            <a:spLocks/>
          </p:cNvSpPr>
          <p:nvPr/>
        </p:nvSpPr>
        <p:spPr>
          <a:xfrm>
            <a:off x="914401" y="4636637"/>
            <a:ext cx="4272118" cy="966496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100" kern="1200">
                <a:solidFill>
                  <a:srgbClr val="000000"/>
                </a:solidFill>
                <a:latin typeface="Garamond"/>
                <a:ea typeface="+mn-ea"/>
                <a:cs typeface="Garamond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 smtClean="0">
                <a:solidFill>
                  <a:srgbClr val="FFFF00"/>
                </a:solidFill>
              </a:rPr>
              <a:t>EOSC-</a:t>
            </a:r>
            <a:r>
              <a:rPr lang="es-ES" sz="2000" dirty="0" err="1" smtClean="0">
                <a:solidFill>
                  <a:srgbClr val="FFFF00"/>
                </a:solidFill>
              </a:rPr>
              <a:t>Hub</a:t>
            </a:r>
            <a:r>
              <a:rPr lang="es-ES" sz="2000" dirty="0" smtClean="0">
                <a:solidFill>
                  <a:srgbClr val="FFFF00"/>
                </a:solidFill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</a:rPr>
              <a:t>Week</a:t>
            </a:r>
            <a:r>
              <a:rPr lang="es-ES" sz="2000" dirty="0" smtClean="0">
                <a:solidFill>
                  <a:srgbClr val="FFFF00"/>
                </a:solidFill>
              </a:rPr>
              <a:t>. </a:t>
            </a:r>
          </a:p>
          <a:p>
            <a:r>
              <a:rPr lang="es-ES" sz="2000" dirty="0" err="1" smtClean="0">
                <a:solidFill>
                  <a:srgbClr val="FFFF00"/>
                </a:solidFill>
              </a:rPr>
              <a:t>Prague</a:t>
            </a:r>
            <a:r>
              <a:rPr lang="es-ES" sz="2000" dirty="0" smtClean="0">
                <a:solidFill>
                  <a:srgbClr val="FFFF00"/>
                </a:solidFill>
              </a:rPr>
              <a:t>,  10th - 12th </a:t>
            </a:r>
            <a:r>
              <a:rPr lang="es-ES" sz="2000" dirty="0" err="1" smtClean="0">
                <a:solidFill>
                  <a:srgbClr val="FFFF00"/>
                </a:solidFill>
              </a:rPr>
              <a:t>April</a:t>
            </a:r>
            <a:r>
              <a:rPr lang="es-ES" sz="2000" dirty="0" smtClean="0">
                <a:solidFill>
                  <a:srgbClr val="FFFF00"/>
                </a:solidFill>
              </a:rPr>
              <a:t> 2019</a:t>
            </a:r>
            <a:endParaRPr lang="es-ES" sz="2000" dirty="0">
              <a:solidFill>
                <a:srgbClr val="FFFF00"/>
              </a:solidFill>
            </a:endParaRPr>
          </a:p>
        </p:txBody>
      </p:sp>
      <p:pic>
        <p:nvPicPr>
          <p:cNvPr id="7" name="Imagen 6" descr="ibergrid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6" y="5714994"/>
            <a:ext cx="2128174" cy="409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24959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WP5 </a:t>
            </a:r>
            <a:r>
              <a:rPr lang="mr-IN" sz="3200" dirty="0" smtClean="0"/>
              <a:t>–</a:t>
            </a:r>
            <a:r>
              <a:rPr lang="es-ES" sz="3200" dirty="0" smtClean="0"/>
              <a:t> </a:t>
            </a:r>
            <a:r>
              <a:rPr lang="es-ES" sz="3200" dirty="0" err="1" smtClean="0"/>
              <a:t>Alignment</a:t>
            </a:r>
            <a:r>
              <a:rPr lang="es-ES" sz="3200" dirty="0" smtClean="0"/>
              <a:t> at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Policy</a:t>
            </a:r>
            <a:r>
              <a:rPr lang="es-ES" sz="3200" dirty="0" smtClean="0"/>
              <a:t> </a:t>
            </a:r>
            <a:r>
              <a:rPr lang="es-ES" sz="3200" dirty="0" err="1" smtClean="0"/>
              <a:t>Level</a:t>
            </a:r>
            <a:endParaRPr lang="es-E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69" y="1174236"/>
            <a:ext cx="8130495" cy="5140897"/>
          </a:xfrm>
          <a:prstGeom prst="rect">
            <a:avLst/>
          </a:prstGeom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468135" y="6516478"/>
            <a:ext cx="2713507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defPPr>
              <a:defRPr lang="es-ES"/>
            </a:defPPr>
            <a:lvl1pPr marL="0" algn="l" defTabSz="457200" rtl="0" eaLnBrk="1" latinLnBrk="0" hangingPunct="1">
              <a:defRPr sz="1100" kern="1200">
                <a:solidFill>
                  <a:srgbClr val="000000"/>
                </a:solidFill>
                <a:latin typeface="Garamond"/>
                <a:ea typeface="+mn-ea"/>
                <a:cs typeface="Garamond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EOSC-Hub Week. Prague 10-12th April 2019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8958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WP4 - </a:t>
            </a:r>
            <a:r>
              <a:rPr lang="es-ES" dirty="0" err="1" smtClean="0"/>
              <a:t>Thematic</a:t>
            </a:r>
            <a:r>
              <a:rPr lang="es-ES" dirty="0" smtClean="0"/>
              <a:t> </a:t>
            </a:r>
            <a:r>
              <a:rPr lang="es-ES" dirty="0" err="1" smtClean="0"/>
              <a:t>Services</a:t>
            </a:r>
            <a:r>
              <a:rPr lang="es-ES" dirty="0" smtClean="0"/>
              <a:t> </a:t>
            </a:r>
            <a:r>
              <a:rPr lang="es-ES" dirty="0" err="1" smtClean="0"/>
              <a:t>Integration</a:t>
            </a:r>
            <a:endParaRPr lang="es-ES" dirty="0"/>
          </a:p>
        </p:txBody>
      </p:sp>
      <p:pic>
        <p:nvPicPr>
          <p:cNvPr id="6" name="Imagen 5" descr="Screenshot 2019-04-07 at 10.33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4" y="1413678"/>
            <a:ext cx="8565931" cy="4616370"/>
          </a:xfrm>
          <a:prstGeom prst="rect">
            <a:avLst/>
          </a:prstGeom>
        </p:spPr>
      </p:pic>
      <p:sp>
        <p:nvSpPr>
          <p:cNvPr id="5" name="Footer Placeholder 4"/>
          <p:cNvSpPr txBox="1">
            <a:spLocks/>
          </p:cNvSpPr>
          <p:nvPr/>
        </p:nvSpPr>
        <p:spPr>
          <a:xfrm>
            <a:off x="468135" y="6516478"/>
            <a:ext cx="2713507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defPPr>
              <a:defRPr lang="es-ES"/>
            </a:defPPr>
            <a:lvl1pPr marL="0" algn="l" defTabSz="457200" rtl="0" eaLnBrk="1" latinLnBrk="0" hangingPunct="1">
              <a:defRPr sz="1100" kern="1200">
                <a:solidFill>
                  <a:srgbClr val="000000"/>
                </a:solidFill>
                <a:latin typeface="Garamond"/>
                <a:ea typeface="+mn-ea"/>
                <a:cs typeface="Garamond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EOSC-Hub Week. Prague 10-12th April 2019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4452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4000" dirty="0" smtClean="0"/>
              <a:t>LOWERING EOSC ADOPTION  BARRIERS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674367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135" y="6516478"/>
            <a:ext cx="2713507" cy="301227"/>
          </a:xfrm>
        </p:spPr>
        <p:txBody>
          <a:bodyPr/>
          <a:lstStyle>
            <a:lvl1pPr>
              <a:defRPr sz="1100">
                <a:solidFill>
                  <a:srgbClr val="000000"/>
                </a:solidFill>
                <a:latin typeface="Garamond"/>
                <a:cs typeface="Garamond"/>
              </a:defRPr>
            </a:lvl1pPr>
          </a:lstStyle>
          <a:p>
            <a:r>
              <a:rPr lang="es-ES" dirty="0" smtClean="0"/>
              <a:t>EOSC-</a:t>
            </a:r>
            <a:r>
              <a:rPr lang="es-ES" dirty="0" err="1" smtClean="0"/>
              <a:t>Hub</a:t>
            </a:r>
            <a:r>
              <a:rPr lang="es-ES" dirty="0" smtClean="0"/>
              <a:t> </a:t>
            </a:r>
            <a:r>
              <a:rPr lang="es-ES" dirty="0" err="1" smtClean="0"/>
              <a:t>Week</a:t>
            </a:r>
            <a:r>
              <a:rPr lang="es-ES" dirty="0" smtClean="0"/>
              <a:t>. </a:t>
            </a:r>
            <a:r>
              <a:rPr lang="es-ES" dirty="0" err="1" smtClean="0"/>
              <a:t>Prague</a:t>
            </a:r>
            <a:r>
              <a:rPr lang="es-ES" dirty="0"/>
              <a:t> </a:t>
            </a:r>
            <a:r>
              <a:rPr lang="es-ES" dirty="0" smtClean="0"/>
              <a:t>10-12th </a:t>
            </a:r>
            <a:r>
              <a:rPr lang="es-ES" dirty="0" err="1" smtClean="0"/>
              <a:t>April</a:t>
            </a:r>
            <a:r>
              <a:rPr lang="es-ES" dirty="0" smtClean="0"/>
              <a:t> 2019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8069" y="102621"/>
            <a:ext cx="6805447" cy="965931"/>
          </a:xfrm>
        </p:spPr>
        <p:txBody>
          <a:bodyPr>
            <a:noAutofit/>
          </a:bodyPr>
          <a:lstStyle/>
          <a:p>
            <a:r>
              <a:rPr lang="es-ES" sz="3200" dirty="0" err="1" smtClean="0"/>
              <a:t>Adding</a:t>
            </a:r>
            <a:r>
              <a:rPr lang="es-ES" sz="3200" dirty="0" smtClean="0"/>
              <a:t> training as </a:t>
            </a:r>
            <a:r>
              <a:rPr lang="es-ES" sz="3200" dirty="0" err="1" smtClean="0"/>
              <a:t>fully-fledged</a:t>
            </a:r>
            <a:r>
              <a:rPr lang="es-ES" sz="3200" dirty="0" smtClean="0"/>
              <a:t> EOSC Portal  </a:t>
            </a:r>
            <a:r>
              <a:rPr lang="es-ES" sz="3200" dirty="0" err="1" smtClean="0"/>
              <a:t>component</a:t>
            </a:r>
            <a:endParaRPr lang="es-ES" sz="3200" dirty="0"/>
          </a:p>
        </p:txBody>
      </p:sp>
      <p:pic>
        <p:nvPicPr>
          <p:cNvPr id="3" name="Imagen 2" descr="Screenshot 2019-04-07 at 10.50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6451"/>
            <a:ext cx="9144000" cy="315045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616475" y="2601843"/>
            <a:ext cx="6093107" cy="175432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Garamond"/>
                <a:cs typeface="Garamond"/>
              </a:rPr>
              <a:t>CURRENT SITUATION</a:t>
            </a:r>
          </a:p>
          <a:p>
            <a:pPr algn="ctr"/>
            <a:endParaRPr lang="en-GB" dirty="0" smtClean="0">
              <a:latin typeface="Garamond"/>
              <a:cs typeface="Garamond"/>
            </a:endParaRPr>
          </a:p>
          <a:p>
            <a:pPr marL="285750" indent="-285750">
              <a:buFont typeface="Courier New"/>
              <a:buChar char="o"/>
            </a:pPr>
            <a:r>
              <a:rPr lang="en-GB" dirty="0" smtClean="0">
                <a:latin typeface="Garamond"/>
                <a:cs typeface="Garamond"/>
              </a:rPr>
              <a:t>Lack </a:t>
            </a:r>
            <a:r>
              <a:rPr lang="en-GB" dirty="0">
                <a:latin typeface="Garamond"/>
                <a:cs typeface="Garamond"/>
              </a:rPr>
              <a:t>of a global EOSC wide coherent approach to </a:t>
            </a:r>
            <a:r>
              <a:rPr lang="en-GB" dirty="0" smtClean="0">
                <a:latin typeface="Garamond"/>
                <a:cs typeface="Garamond"/>
              </a:rPr>
              <a:t>training.</a:t>
            </a:r>
            <a:endParaRPr lang="en-US" dirty="0">
              <a:latin typeface="Garamond"/>
              <a:cs typeface="Garamond"/>
            </a:endParaRPr>
          </a:p>
          <a:p>
            <a:pPr marL="285750" indent="-285750">
              <a:buFont typeface="Courier New"/>
              <a:buChar char="o"/>
            </a:pPr>
            <a:r>
              <a:rPr lang="en-GB" dirty="0" smtClean="0">
                <a:latin typeface="Garamond"/>
                <a:cs typeface="Garamond"/>
              </a:rPr>
              <a:t>Training </a:t>
            </a:r>
            <a:r>
              <a:rPr lang="en-GB" dirty="0">
                <a:latin typeface="Garamond"/>
                <a:cs typeface="Garamond"/>
              </a:rPr>
              <a:t>materials </a:t>
            </a:r>
            <a:r>
              <a:rPr lang="en-GB" dirty="0" smtClean="0">
                <a:latin typeface="Garamond"/>
                <a:cs typeface="Garamond"/>
              </a:rPr>
              <a:t>scattered.</a:t>
            </a:r>
            <a:endParaRPr lang="en-US" dirty="0">
              <a:latin typeface="Garamond"/>
              <a:cs typeface="Garamond"/>
            </a:endParaRPr>
          </a:p>
          <a:p>
            <a:pPr marL="285750" indent="-285750">
              <a:buFont typeface="Courier New"/>
              <a:buChar char="o"/>
            </a:pPr>
            <a:r>
              <a:rPr lang="en-GB" dirty="0" smtClean="0">
                <a:latin typeface="Garamond"/>
                <a:cs typeface="Garamond"/>
              </a:rPr>
              <a:t>Lack </a:t>
            </a:r>
            <a:r>
              <a:rPr lang="en-GB" dirty="0">
                <a:latin typeface="Garamond"/>
                <a:cs typeface="Garamond"/>
              </a:rPr>
              <a:t>of funding for training in situ</a:t>
            </a:r>
            <a:r>
              <a:rPr lang="en-GB" dirty="0" smtClean="0">
                <a:latin typeface="Garamond"/>
                <a:cs typeface="Garamond"/>
              </a:rPr>
              <a:t>.</a:t>
            </a:r>
          </a:p>
          <a:p>
            <a:r>
              <a:rPr lang="en-US" dirty="0" smtClean="0">
                <a:latin typeface="Garamond"/>
                <a:cs typeface="Garamond"/>
              </a:rPr>
              <a:t> </a:t>
            </a:r>
            <a:endParaRPr lang="es-ES" dirty="0">
              <a:latin typeface="Garamond"/>
              <a:cs typeface="Garamond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321405" y="4532717"/>
            <a:ext cx="6760980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Garamond"/>
                <a:cs typeface="Garamond"/>
              </a:rPr>
              <a:t>EOSC-SYNERGY will </a:t>
            </a:r>
          </a:p>
          <a:p>
            <a:pPr algn="ctr"/>
            <a:endParaRPr lang="en-GB" dirty="0" smtClean="0">
              <a:latin typeface="Garamond"/>
              <a:cs typeface="Garamond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GB" dirty="0" smtClean="0">
                <a:latin typeface="Garamond"/>
                <a:cs typeface="Garamond"/>
              </a:rPr>
              <a:t>Add </a:t>
            </a:r>
            <a:r>
              <a:rPr lang="en-GB" dirty="0">
                <a:latin typeface="Garamond"/>
                <a:cs typeface="Garamond"/>
              </a:rPr>
              <a:t>training as fully-fledged EOSC Portal </a:t>
            </a:r>
            <a:r>
              <a:rPr lang="en-GB" dirty="0" smtClean="0">
                <a:latin typeface="Garamond"/>
                <a:cs typeface="Garamond"/>
              </a:rPr>
              <a:t>component.</a:t>
            </a:r>
            <a:endParaRPr lang="en-US" dirty="0">
              <a:latin typeface="Garamond"/>
              <a:cs typeface="Garamond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GB" dirty="0" smtClean="0">
                <a:latin typeface="Garamond"/>
                <a:cs typeface="Garamond"/>
              </a:rPr>
              <a:t>Provide </a:t>
            </a:r>
            <a:r>
              <a:rPr lang="en-GB" dirty="0">
                <a:latin typeface="Garamond"/>
                <a:cs typeface="Garamond"/>
              </a:rPr>
              <a:t>guidelines and recommendations for high-quality training materials, oriented to training the </a:t>
            </a:r>
            <a:r>
              <a:rPr lang="en-GB" dirty="0" smtClean="0">
                <a:latin typeface="Garamond"/>
                <a:cs typeface="Garamond"/>
              </a:rPr>
              <a:t>trainers.</a:t>
            </a:r>
            <a:endParaRPr lang="en-US" dirty="0">
              <a:latin typeface="Garamond"/>
              <a:cs typeface="Garamond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GB" dirty="0" smtClean="0">
                <a:latin typeface="Garamond"/>
                <a:cs typeface="Garamond"/>
              </a:rPr>
              <a:t>Provide </a:t>
            </a:r>
            <a:r>
              <a:rPr lang="en-GB" dirty="0">
                <a:latin typeface="Garamond"/>
                <a:cs typeface="Garamond"/>
              </a:rPr>
              <a:t>infrastructure to support self-</a:t>
            </a:r>
            <a:r>
              <a:rPr lang="en-GB" dirty="0" smtClean="0">
                <a:latin typeface="Garamond"/>
                <a:cs typeface="Garamond"/>
              </a:rPr>
              <a:t>learning.</a:t>
            </a:r>
            <a:endParaRPr lang="en-US" dirty="0">
              <a:latin typeface="Garamond"/>
              <a:cs typeface="Garamond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GB" dirty="0" smtClean="0">
                <a:latin typeface="Garamond"/>
                <a:cs typeface="Garamond"/>
              </a:rPr>
              <a:t>Provide </a:t>
            </a:r>
            <a:r>
              <a:rPr lang="en-GB" dirty="0">
                <a:latin typeface="Garamond"/>
                <a:cs typeface="Garamond"/>
              </a:rPr>
              <a:t>infrastructure for massive open online courses (MOOCs).</a:t>
            </a:r>
            <a:endParaRPr lang="en-US" dirty="0">
              <a:latin typeface="Garamond"/>
              <a:cs typeface="Garamond"/>
            </a:endParaRPr>
          </a:p>
          <a:p>
            <a:endParaRPr lang="es-E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263181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Project </a:t>
            </a:r>
            <a:r>
              <a:rPr lang="es-ES" dirty="0" err="1" smtClean="0"/>
              <a:t>Vision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0595" y="3716744"/>
            <a:ext cx="8083060" cy="17649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indent="0" algn="just"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Garamond"/>
                <a:cs typeface="Garamond"/>
              </a:rPr>
              <a:t>EOSC</a:t>
            </a:r>
            <a:r>
              <a:rPr lang="en-US" sz="2400" i="1" dirty="0">
                <a:solidFill>
                  <a:srgbClr val="000000"/>
                </a:solidFill>
                <a:latin typeface="Garamond"/>
                <a:cs typeface="Garamond"/>
              </a:rPr>
              <a:t>-synergy will expand the </a:t>
            </a:r>
            <a:r>
              <a:rPr lang="en-US" sz="2400" i="1" dirty="0" smtClean="0">
                <a:solidFill>
                  <a:srgbClr val="000000"/>
                </a:solidFill>
                <a:latin typeface="Garamond"/>
                <a:cs typeface="Garamond"/>
              </a:rPr>
              <a:t>Capacity </a:t>
            </a:r>
            <a:r>
              <a:rPr lang="en-US" sz="2400" i="1" dirty="0">
                <a:solidFill>
                  <a:srgbClr val="000000"/>
                </a:solidFill>
                <a:latin typeface="Garamond"/>
                <a:cs typeface="Garamond"/>
              </a:rPr>
              <a:t>and </a:t>
            </a:r>
            <a:r>
              <a:rPr lang="en-US" sz="2400" i="1" dirty="0" smtClean="0">
                <a:solidFill>
                  <a:srgbClr val="000000"/>
                </a:solidFill>
                <a:latin typeface="Garamond"/>
                <a:cs typeface="Garamond"/>
              </a:rPr>
              <a:t>Capabilities </a:t>
            </a:r>
            <a:r>
              <a:rPr lang="en-US" sz="2400" i="1" dirty="0">
                <a:solidFill>
                  <a:srgbClr val="000000"/>
                </a:solidFill>
                <a:latin typeface="Garamond"/>
                <a:cs typeface="Garamond"/>
              </a:rPr>
              <a:t>of EOSC by leveraging the experience, effort and resources of national publicly-funded digital infrastructures in a coherent way, therefore acting also as an incentive for national resource providers</a:t>
            </a:r>
            <a:r>
              <a:rPr lang="en-US" sz="2400" i="1" dirty="0" smtClean="0">
                <a:solidFill>
                  <a:srgbClr val="008000"/>
                </a:solidFill>
                <a:latin typeface="Garamond"/>
                <a:cs typeface="Garamond"/>
              </a:rPr>
              <a:t>.</a:t>
            </a:r>
            <a:endParaRPr lang="es-ES" sz="2400" i="1" dirty="0" smtClean="0">
              <a:solidFill>
                <a:srgbClr val="008000"/>
              </a:solidFill>
              <a:latin typeface="Garamond"/>
              <a:cs typeface="Garamond"/>
            </a:endParaRPr>
          </a:p>
        </p:txBody>
      </p:sp>
      <p:grpSp>
        <p:nvGrpSpPr>
          <p:cNvPr id="12" name="Agrupar 11"/>
          <p:cNvGrpSpPr/>
          <p:nvPr/>
        </p:nvGrpSpPr>
        <p:grpSpPr>
          <a:xfrm>
            <a:off x="512705" y="1775920"/>
            <a:ext cx="7564454" cy="1293070"/>
            <a:chOff x="578069" y="1293267"/>
            <a:chExt cx="7564454" cy="1293070"/>
          </a:xfrm>
        </p:grpSpPr>
        <p:pic>
          <p:nvPicPr>
            <p:cNvPr id="5" name="Imagen 4" descr="Screenshot 2019-03-22 at 16.16.4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069" y="1293267"/>
              <a:ext cx="3419953" cy="1002504"/>
            </a:xfrm>
            <a:prstGeom prst="rect">
              <a:avLst/>
            </a:prstGeom>
          </p:spPr>
        </p:pic>
        <p:pic>
          <p:nvPicPr>
            <p:cNvPr id="4" name="Imagen 3" descr="Screenshot 2019-03-26 at 17.37.3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022" y="1505949"/>
              <a:ext cx="2351654" cy="916506"/>
            </a:xfrm>
            <a:prstGeom prst="rect">
              <a:avLst/>
            </a:prstGeom>
          </p:spPr>
        </p:pic>
        <p:pic>
          <p:nvPicPr>
            <p:cNvPr id="6" name="Imagen 5" descr="Screenshot 2019-03-26 at 17.37.5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6051" y="1574143"/>
              <a:ext cx="1396472" cy="810956"/>
            </a:xfrm>
            <a:prstGeom prst="rect">
              <a:avLst/>
            </a:prstGeom>
          </p:spPr>
        </p:pic>
        <p:sp>
          <p:nvSpPr>
            <p:cNvPr id="7" name="Flecha derecha 6"/>
            <p:cNvSpPr/>
            <p:nvPr/>
          </p:nvSpPr>
          <p:spPr>
            <a:xfrm>
              <a:off x="4211329" y="1858368"/>
              <a:ext cx="364173" cy="261479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Flecha derecha 7"/>
            <p:cNvSpPr/>
            <p:nvPr/>
          </p:nvSpPr>
          <p:spPr>
            <a:xfrm>
              <a:off x="6251154" y="1877046"/>
              <a:ext cx="364173" cy="261479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289604" y="2277093"/>
              <a:ext cx="479618" cy="307777"/>
            </a:xfrm>
            <a:prstGeom prst="rect">
              <a:avLst/>
            </a:prstGeom>
            <a:ln w="3175" cmpd="sng">
              <a:prstDash val="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bg1"/>
                  </a:solidFill>
                  <a:latin typeface="Garamond"/>
                  <a:cs typeface="Garamond"/>
                </a:rPr>
                <a:t>data</a:t>
              </a:r>
              <a:endParaRPr lang="es-ES" sz="1400" dirty="0">
                <a:solidFill>
                  <a:schemeClr val="bg1"/>
                </a:solidFill>
                <a:latin typeface="Garamond"/>
                <a:cs typeface="Garamond"/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2774455" y="2278560"/>
              <a:ext cx="710451" cy="307777"/>
            </a:xfrm>
            <a:prstGeom prst="rect">
              <a:avLst/>
            </a:prstGeom>
            <a:ln w="3175" cmpd="sng">
              <a:prstDash val="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bg1"/>
                  </a:solidFill>
                  <a:latin typeface="Garamond"/>
                  <a:cs typeface="Garamond"/>
                </a:rPr>
                <a:t>EU-LA</a:t>
              </a:r>
              <a:endParaRPr lang="es-ES" sz="1400" dirty="0">
                <a:solidFill>
                  <a:schemeClr val="bg1"/>
                </a:solidFill>
                <a:latin typeface="Garamond"/>
                <a:cs typeface="Garamond"/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3495385" y="2277093"/>
              <a:ext cx="530915" cy="307777"/>
            </a:xfrm>
            <a:prstGeom prst="rect">
              <a:avLst/>
            </a:prstGeom>
            <a:ln w="3175" cmpd="sng">
              <a:prstDash val="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s-ES" sz="1400" dirty="0" err="1" smtClean="0">
                  <a:solidFill>
                    <a:schemeClr val="bg1"/>
                  </a:solidFill>
                  <a:latin typeface="Garamond"/>
                  <a:cs typeface="Garamond"/>
                </a:rPr>
                <a:t>tools</a:t>
              </a:r>
              <a:endParaRPr lang="es-ES" sz="1400" dirty="0">
                <a:solidFill>
                  <a:schemeClr val="bg1"/>
                </a:solidFill>
                <a:latin typeface="Garamond"/>
                <a:cs typeface="Garamond"/>
              </a:endParaRPr>
            </a:p>
          </p:txBody>
        </p:sp>
      </p:grp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135" y="6516478"/>
            <a:ext cx="2713507" cy="301227"/>
          </a:xfrm>
        </p:spPr>
        <p:txBody>
          <a:bodyPr/>
          <a:lstStyle>
            <a:lvl1pPr>
              <a:defRPr sz="1100">
                <a:solidFill>
                  <a:srgbClr val="000000"/>
                </a:solidFill>
                <a:latin typeface="Garamond"/>
                <a:cs typeface="Garamond"/>
              </a:defRPr>
            </a:lvl1pPr>
          </a:lstStyle>
          <a:p>
            <a:r>
              <a:rPr lang="es-ES" dirty="0" smtClean="0"/>
              <a:t>EOSC-</a:t>
            </a:r>
            <a:r>
              <a:rPr lang="es-ES" dirty="0" err="1" smtClean="0"/>
              <a:t>Hub</a:t>
            </a:r>
            <a:r>
              <a:rPr lang="es-ES" dirty="0" smtClean="0"/>
              <a:t> </a:t>
            </a:r>
            <a:r>
              <a:rPr lang="es-ES" dirty="0" err="1" smtClean="0"/>
              <a:t>Week</a:t>
            </a:r>
            <a:r>
              <a:rPr lang="es-ES" dirty="0" smtClean="0"/>
              <a:t>. </a:t>
            </a:r>
            <a:r>
              <a:rPr lang="es-ES" dirty="0" err="1" smtClean="0"/>
              <a:t>Prague</a:t>
            </a:r>
            <a:r>
              <a:rPr lang="es-ES" dirty="0"/>
              <a:t> </a:t>
            </a:r>
            <a:r>
              <a:rPr lang="es-ES" dirty="0" smtClean="0"/>
              <a:t>10-12th </a:t>
            </a:r>
            <a:r>
              <a:rPr lang="es-ES" dirty="0" err="1" smtClean="0"/>
              <a:t>April</a:t>
            </a:r>
            <a:r>
              <a:rPr lang="es-ES" dirty="0" smtClean="0"/>
              <a:t> 2019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1792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8069" y="114833"/>
            <a:ext cx="7373235" cy="863923"/>
          </a:xfrm>
        </p:spPr>
        <p:txBody>
          <a:bodyPr>
            <a:noAutofit/>
          </a:bodyPr>
          <a:lstStyle/>
          <a:p>
            <a:r>
              <a:rPr lang="es-ES" sz="2800" dirty="0" smtClean="0"/>
              <a:t>Project </a:t>
            </a:r>
            <a:r>
              <a:rPr lang="es-ES" sz="2800" dirty="0" err="1" smtClean="0"/>
              <a:t>Vision</a:t>
            </a:r>
            <a:r>
              <a:rPr lang="es-ES" sz="2800" dirty="0" smtClean="0"/>
              <a:t>: </a:t>
            </a:r>
            <a:r>
              <a:rPr lang="es-ES" sz="2800" dirty="0" err="1" smtClean="0"/>
              <a:t>Rationale</a:t>
            </a:r>
            <a:r>
              <a:rPr lang="es-ES" sz="2800" dirty="0" smtClean="0"/>
              <a:t> and Key ideas</a:t>
            </a:r>
            <a:endParaRPr lang="es-ES" sz="2800" dirty="0"/>
          </a:p>
        </p:txBody>
      </p:sp>
      <p:sp>
        <p:nvSpPr>
          <p:cNvPr id="15" name="Elipse 14"/>
          <p:cNvSpPr/>
          <p:nvPr/>
        </p:nvSpPr>
        <p:spPr>
          <a:xfrm>
            <a:off x="3374078" y="2475743"/>
            <a:ext cx="2560199" cy="149762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96000"/>
                  <a:satMod val="130000"/>
                  <a:lumMod val="114000"/>
                  <a:alpha val="37000"/>
                </a:schemeClr>
              </a:gs>
              <a:gs pos="60000">
                <a:schemeClr val="accent1">
                  <a:tint val="100000"/>
                  <a:satMod val="106000"/>
                  <a:lumMod val="110000"/>
                  <a:alpha val="37000"/>
                </a:schemeClr>
              </a:gs>
              <a:gs pos="100000">
                <a:schemeClr val="accent1">
                  <a:alpha val="37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Garamond"/>
                <a:cs typeface="Garamond"/>
              </a:rPr>
              <a:t>CAPACITY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  <a:latin typeface="Garamond"/>
                <a:cs typeface="Garamond"/>
              </a:rPr>
              <a:t>EXPANSION</a:t>
            </a:r>
            <a:endParaRPr lang="es-ES" sz="1600" dirty="0"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3489538" y="3537231"/>
            <a:ext cx="2521713" cy="1465566"/>
          </a:xfrm>
          <a:prstGeom prst="ellipse">
            <a:avLst/>
          </a:prstGeom>
          <a:solidFill>
            <a:srgbClr val="FF0000">
              <a:alpha val="4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000000"/>
                </a:solidFill>
                <a:latin typeface="Garamond"/>
                <a:cs typeface="Garamond"/>
              </a:rPr>
              <a:t>BUILDING</a:t>
            </a:r>
          </a:p>
          <a:p>
            <a:pPr algn="ctr"/>
            <a:r>
              <a:rPr lang="es-ES" sz="1600" dirty="0" smtClean="0">
                <a:solidFill>
                  <a:srgbClr val="000000"/>
                </a:solidFill>
                <a:latin typeface="Garamond"/>
                <a:cs typeface="Garamond"/>
              </a:rPr>
              <a:t>CAPABILITIES</a:t>
            </a:r>
            <a:endParaRPr lang="es-ES" sz="16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1475356" y="3129954"/>
            <a:ext cx="2645661" cy="1414239"/>
          </a:xfrm>
          <a:prstGeom prst="ellipse">
            <a:avLst/>
          </a:prstGeom>
          <a:solidFill>
            <a:srgbClr val="5EBDF9">
              <a:alpha val="38000"/>
            </a:srgb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000000"/>
                </a:solidFill>
                <a:latin typeface="Garamond"/>
                <a:cs typeface="Garamond"/>
              </a:rPr>
              <a:t>SKILLS </a:t>
            </a:r>
          </a:p>
          <a:p>
            <a:pPr algn="ctr"/>
            <a:r>
              <a:rPr lang="es-ES" sz="1600" dirty="0" smtClean="0">
                <a:solidFill>
                  <a:srgbClr val="000000"/>
                </a:solidFill>
                <a:latin typeface="Garamond"/>
                <a:cs typeface="Garamond"/>
              </a:rPr>
              <a:t>DEVELOPMENT</a:t>
            </a:r>
            <a:endParaRPr lang="es-ES" sz="16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5175801" y="3129955"/>
            <a:ext cx="2431904" cy="1452723"/>
          </a:xfrm>
          <a:prstGeom prst="ellipse">
            <a:avLst/>
          </a:prstGeom>
          <a:solidFill>
            <a:srgbClr val="FFFF00">
              <a:alpha val="42000"/>
            </a:srgbClr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000000"/>
                </a:solidFill>
                <a:latin typeface="Garamond"/>
                <a:cs typeface="Garamond"/>
              </a:rPr>
              <a:t>FOSTERING SERVICE INTEGRATION</a:t>
            </a:r>
            <a:endParaRPr lang="es-ES" sz="16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19" name="Llamada rectangular 18"/>
          <p:cNvSpPr/>
          <p:nvPr/>
        </p:nvSpPr>
        <p:spPr>
          <a:xfrm>
            <a:off x="121930" y="1192975"/>
            <a:ext cx="3957750" cy="1282768"/>
          </a:xfrm>
          <a:prstGeom prst="wedgeRectCallout">
            <a:avLst>
              <a:gd name="adj1" fmla="val 35994"/>
              <a:gd name="adj2" fmla="val 78209"/>
            </a:avLst>
          </a:prstGeom>
          <a:ln w="28575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s-ES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Deployment</a:t>
            </a:r>
            <a:r>
              <a:rPr lang="es-ES" sz="1600" dirty="0" smtClean="0">
                <a:solidFill>
                  <a:srgbClr val="000000"/>
                </a:solidFill>
                <a:latin typeface="Garamond"/>
                <a:cs typeface="Garamond"/>
              </a:rPr>
              <a:t> of </a:t>
            </a:r>
            <a:r>
              <a:rPr lang="es-ES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an</a:t>
            </a:r>
            <a:r>
              <a:rPr lang="es-ES" sz="16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es-ES" sz="1600" b="1" dirty="0" smtClean="0">
                <a:solidFill>
                  <a:srgbClr val="000000"/>
                </a:solidFill>
                <a:latin typeface="Garamond"/>
                <a:cs typeface="Garamond"/>
              </a:rPr>
              <a:t>EOSC-</a:t>
            </a:r>
            <a:r>
              <a:rPr lang="es-ES" sz="1600" b="1" dirty="0" err="1" smtClean="0">
                <a:solidFill>
                  <a:srgbClr val="000000"/>
                </a:solidFill>
                <a:latin typeface="Garamond"/>
                <a:cs typeface="Garamond"/>
              </a:rPr>
              <a:t>enable</a:t>
            </a:r>
            <a:r>
              <a:rPr lang="es-ES" sz="1600" b="1" dirty="0" err="1">
                <a:solidFill>
                  <a:srgbClr val="000000"/>
                </a:solidFill>
                <a:latin typeface="Garamond"/>
                <a:cs typeface="Garamond"/>
              </a:rPr>
              <a:t>d</a:t>
            </a:r>
            <a:r>
              <a:rPr lang="es-ES" sz="1600" b="1" dirty="0" smtClean="0">
                <a:solidFill>
                  <a:srgbClr val="000000"/>
                </a:solidFill>
                <a:latin typeface="Garamond"/>
                <a:cs typeface="Garamond"/>
              </a:rPr>
              <a:t> digital </a:t>
            </a:r>
            <a:r>
              <a:rPr lang="es-ES" sz="1600" b="1" dirty="0" err="1" smtClean="0">
                <a:solidFill>
                  <a:srgbClr val="000000"/>
                </a:solidFill>
                <a:latin typeface="Garamond"/>
                <a:cs typeface="Garamond"/>
              </a:rPr>
              <a:t>infrastructure</a:t>
            </a:r>
            <a:r>
              <a:rPr lang="es-ES" sz="1600" b="1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es-ES" sz="1600" b="1" dirty="0" err="1" smtClean="0">
                <a:solidFill>
                  <a:srgbClr val="000000"/>
                </a:solidFill>
                <a:latin typeface="Garamond"/>
                <a:cs typeface="Garamond"/>
              </a:rPr>
              <a:t>with</a:t>
            </a:r>
            <a:r>
              <a:rPr lang="es-ES" sz="1600" b="1" dirty="0" smtClean="0">
                <a:solidFill>
                  <a:srgbClr val="000000"/>
                </a:solidFill>
                <a:latin typeface="Garamond"/>
                <a:cs typeface="Garamond"/>
              </a:rPr>
              <a:t> a </a:t>
            </a:r>
            <a:r>
              <a:rPr lang="es-ES" sz="1600" b="1" dirty="0" err="1" smtClean="0">
                <a:solidFill>
                  <a:srgbClr val="000000"/>
                </a:solidFill>
                <a:latin typeface="Garamond"/>
                <a:cs typeface="Garamond"/>
              </a:rPr>
              <a:t>critical</a:t>
            </a:r>
            <a:r>
              <a:rPr lang="es-ES" sz="1600" b="1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es-ES" sz="1600" b="1" dirty="0" err="1" smtClean="0">
                <a:solidFill>
                  <a:srgbClr val="000000"/>
                </a:solidFill>
                <a:latin typeface="Garamond"/>
                <a:cs typeface="Garamond"/>
              </a:rPr>
              <a:t>mass</a:t>
            </a:r>
            <a:endParaRPr lang="es-ES" sz="1600" b="1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s-ES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Designing</a:t>
            </a:r>
            <a:r>
              <a:rPr lang="es-ES" sz="1600" dirty="0" smtClean="0">
                <a:solidFill>
                  <a:srgbClr val="000000"/>
                </a:solidFill>
                <a:latin typeface="Garamond"/>
                <a:cs typeface="Garamond"/>
              </a:rPr>
              <a:t> a </a:t>
            </a:r>
            <a:r>
              <a:rPr lang="es-ES" sz="1600" b="1" dirty="0" err="1" smtClean="0">
                <a:solidFill>
                  <a:srgbClr val="000000"/>
                </a:solidFill>
                <a:latin typeface="Garamond"/>
                <a:cs typeface="Garamond"/>
              </a:rPr>
              <a:t>rational</a:t>
            </a:r>
            <a:r>
              <a:rPr lang="es-ES" sz="1600" b="1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es-ES" sz="1600" b="1" dirty="0" err="1" smtClean="0">
                <a:solidFill>
                  <a:srgbClr val="000000"/>
                </a:solidFill>
                <a:latin typeface="Garamond"/>
                <a:cs typeface="Garamond"/>
              </a:rPr>
              <a:t>strategy</a:t>
            </a:r>
            <a:r>
              <a:rPr lang="es-ES" sz="1600" b="1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to</a:t>
            </a:r>
            <a:r>
              <a:rPr lang="es-ES" sz="16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deploy</a:t>
            </a:r>
            <a:r>
              <a:rPr lang="es-ES" sz="16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es-ES" sz="1600" b="1" dirty="0" smtClean="0">
                <a:solidFill>
                  <a:srgbClr val="000000"/>
                </a:solidFill>
                <a:latin typeface="Garamond"/>
                <a:cs typeface="Garamond"/>
              </a:rPr>
              <a:t>FAIR </a:t>
            </a:r>
            <a:r>
              <a:rPr lang="es-ES" sz="1600" b="1" dirty="0" err="1" smtClean="0">
                <a:solidFill>
                  <a:srgbClr val="000000"/>
                </a:solidFill>
                <a:latin typeface="Garamond"/>
                <a:cs typeface="Garamond"/>
              </a:rPr>
              <a:t>National</a:t>
            </a:r>
            <a:r>
              <a:rPr lang="es-ES" sz="1600" b="1" dirty="0" smtClean="0">
                <a:solidFill>
                  <a:srgbClr val="000000"/>
                </a:solidFill>
                <a:latin typeface="Garamond"/>
                <a:cs typeface="Garamond"/>
              </a:rPr>
              <a:t> Data </a:t>
            </a:r>
            <a:r>
              <a:rPr lang="es-ES" sz="1600" b="1" dirty="0" err="1" smtClean="0">
                <a:solidFill>
                  <a:srgbClr val="000000"/>
                </a:solidFill>
                <a:latin typeface="Garamond"/>
                <a:cs typeface="Garamond"/>
              </a:rPr>
              <a:t>Repositories</a:t>
            </a:r>
            <a:r>
              <a:rPr lang="es-ES" sz="1600" b="1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endParaRPr lang="es-ES" sz="1600" b="1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21" name="Llamada rectangular 20"/>
          <p:cNvSpPr/>
          <p:nvPr/>
        </p:nvSpPr>
        <p:spPr>
          <a:xfrm>
            <a:off x="121930" y="5180623"/>
            <a:ext cx="4125404" cy="1123310"/>
          </a:xfrm>
          <a:prstGeom prst="wedgeRectCallout">
            <a:avLst>
              <a:gd name="adj1" fmla="val 13871"/>
              <a:gd name="adj2" fmla="val -104721"/>
            </a:avLst>
          </a:prstGeom>
          <a:ln w="28575" cmpd="sng">
            <a:solidFill>
              <a:srgbClr val="5EBDF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s-ES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Enable</a:t>
            </a:r>
            <a:r>
              <a:rPr lang="es-ES" sz="16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es-ES" sz="1600" b="1" dirty="0" smtClean="0">
                <a:solidFill>
                  <a:srgbClr val="000000"/>
                </a:solidFill>
                <a:latin typeface="Garamond"/>
                <a:cs typeface="Garamond"/>
              </a:rPr>
              <a:t>auto-training </a:t>
            </a:r>
            <a:r>
              <a:rPr lang="es-ES" sz="1600" dirty="0" smtClean="0">
                <a:solidFill>
                  <a:srgbClr val="000000"/>
                </a:solidFill>
                <a:latin typeface="Garamond"/>
                <a:cs typeface="Garamond"/>
              </a:rPr>
              <a:t>in EOSC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s-ES" sz="1600" dirty="0" smtClean="0">
                <a:solidFill>
                  <a:srgbClr val="000000"/>
                </a:solidFill>
                <a:latin typeface="Garamond"/>
                <a:cs typeface="Garamond"/>
              </a:rPr>
              <a:t>Explore and </a:t>
            </a:r>
            <a:r>
              <a:rPr lang="es-ES" sz="1600" b="1" dirty="0" err="1" smtClean="0">
                <a:solidFill>
                  <a:srgbClr val="000000"/>
                </a:solidFill>
                <a:latin typeface="Garamond"/>
                <a:cs typeface="Garamond"/>
              </a:rPr>
              <a:t>implement</a:t>
            </a:r>
            <a:r>
              <a:rPr lang="es-ES" sz="1600" b="1" dirty="0" smtClean="0">
                <a:solidFill>
                  <a:srgbClr val="000000"/>
                </a:solidFill>
                <a:latin typeface="Garamond"/>
                <a:cs typeface="Garamond"/>
              </a:rPr>
              <a:t> a </a:t>
            </a:r>
            <a:r>
              <a:rPr lang="es-ES" sz="1600" b="1" dirty="0" err="1" smtClean="0">
                <a:solidFill>
                  <a:srgbClr val="000000"/>
                </a:solidFill>
                <a:latin typeface="Garamond"/>
                <a:cs typeface="Garamond"/>
              </a:rPr>
              <a:t>MooC</a:t>
            </a:r>
            <a:r>
              <a:rPr lang="es-ES" sz="1600" b="1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solution</a:t>
            </a:r>
            <a:r>
              <a:rPr lang="es-ES" sz="16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following</a:t>
            </a:r>
            <a:r>
              <a:rPr lang="es-ES" sz="1600" dirty="0" smtClean="0">
                <a:solidFill>
                  <a:srgbClr val="000000"/>
                </a:solidFill>
                <a:latin typeface="Garamond"/>
                <a:cs typeface="Garamond"/>
              </a:rPr>
              <a:t> a </a:t>
            </a:r>
            <a:r>
              <a:rPr lang="es-ES" sz="1600" b="1" dirty="0" err="1" smtClean="0">
                <a:solidFill>
                  <a:srgbClr val="000000"/>
                </a:solidFill>
                <a:latin typeface="Garamond"/>
                <a:cs typeface="Garamond"/>
              </a:rPr>
              <a:t>Marketplace</a:t>
            </a:r>
            <a:r>
              <a:rPr lang="es-ES" sz="1600" b="1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es-ES" sz="1600" b="1" dirty="0" err="1" smtClean="0">
                <a:solidFill>
                  <a:srgbClr val="000000"/>
                </a:solidFill>
                <a:latin typeface="Garamond"/>
                <a:cs typeface="Garamond"/>
              </a:rPr>
              <a:t>approach</a:t>
            </a:r>
            <a:r>
              <a:rPr lang="es-ES" sz="1600" b="1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endParaRPr lang="es-ES" sz="1600" b="1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22" name="Llamada rectangular 21"/>
          <p:cNvSpPr/>
          <p:nvPr/>
        </p:nvSpPr>
        <p:spPr>
          <a:xfrm>
            <a:off x="4451726" y="5187918"/>
            <a:ext cx="4541531" cy="1130367"/>
          </a:xfrm>
          <a:prstGeom prst="wedgeRectCallout">
            <a:avLst>
              <a:gd name="adj1" fmla="val -35179"/>
              <a:gd name="adj2" fmla="val -66448"/>
            </a:avLst>
          </a:prstGeom>
          <a:ln w="28575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s-ES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Integration</a:t>
            </a:r>
            <a:r>
              <a:rPr lang="es-ES" sz="1600" dirty="0" smtClean="0">
                <a:solidFill>
                  <a:srgbClr val="000000"/>
                </a:solidFill>
                <a:latin typeface="Garamond"/>
                <a:cs typeface="Garamond"/>
              </a:rPr>
              <a:t> of </a:t>
            </a:r>
            <a:r>
              <a:rPr lang="es-ES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production</a:t>
            </a:r>
            <a:r>
              <a:rPr lang="es-ES" sz="1600" dirty="0" err="1">
                <a:solidFill>
                  <a:srgbClr val="000000"/>
                </a:solidFill>
                <a:latin typeface="Garamond"/>
                <a:cs typeface="Garamond"/>
              </a:rPr>
              <a:t>-</a:t>
            </a:r>
            <a:r>
              <a:rPr lang="es-ES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level</a:t>
            </a:r>
            <a:r>
              <a:rPr lang="es-ES" sz="1600" dirty="0" smtClean="0">
                <a:solidFill>
                  <a:srgbClr val="000000"/>
                </a:solidFill>
                <a:latin typeface="Garamond"/>
                <a:cs typeface="Garamond"/>
              </a:rPr>
              <a:t>  </a:t>
            </a:r>
            <a:r>
              <a:rPr lang="es-ES" sz="1600" b="1" dirty="0" err="1" smtClean="0">
                <a:solidFill>
                  <a:srgbClr val="000000"/>
                </a:solidFill>
                <a:latin typeface="Garamond"/>
                <a:cs typeface="Garamond"/>
              </a:rPr>
              <a:t>National</a:t>
            </a:r>
            <a:r>
              <a:rPr lang="es-ES" sz="1600" b="1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es-ES" sz="1600" b="1" dirty="0" err="1" smtClean="0">
                <a:solidFill>
                  <a:srgbClr val="000000"/>
                </a:solidFill>
                <a:latin typeface="Garamond"/>
                <a:cs typeface="Garamond"/>
              </a:rPr>
              <a:t>Thematic</a:t>
            </a:r>
            <a:r>
              <a:rPr lang="es-ES" sz="1600" b="1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es-ES" sz="1600" b="1" dirty="0" err="1" smtClean="0">
                <a:solidFill>
                  <a:srgbClr val="000000"/>
                </a:solidFill>
                <a:latin typeface="Garamond"/>
                <a:cs typeface="Garamond"/>
              </a:rPr>
              <a:t>Services</a:t>
            </a:r>
            <a:r>
              <a:rPr lang="es-ES" sz="1600" b="1" dirty="0" smtClean="0">
                <a:solidFill>
                  <a:srgbClr val="000000"/>
                </a:solidFill>
                <a:latin typeface="Garamond"/>
                <a:cs typeface="Garamond"/>
              </a:rPr>
              <a:t> in EOSC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s-ES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Thematic</a:t>
            </a:r>
            <a:r>
              <a:rPr lang="es-ES" sz="16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service</a:t>
            </a:r>
            <a:r>
              <a:rPr lang="es-ES" sz="16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es-ES" sz="1600" b="1" dirty="0" err="1" smtClean="0">
                <a:solidFill>
                  <a:srgbClr val="000000"/>
                </a:solidFill>
                <a:latin typeface="Garamond"/>
                <a:cs typeface="Garamond"/>
              </a:rPr>
              <a:t>certification</a:t>
            </a:r>
            <a:r>
              <a:rPr lang="es-ES" sz="1600" b="1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es-ES" sz="1600" b="1" dirty="0" err="1" smtClean="0">
                <a:solidFill>
                  <a:srgbClr val="000000"/>
                </a:solidFill>
                <a:latin typeface="Garamond"/>
                <a:cs typeface="Garamond"/>
              </a:rPr>
              <a:t>based</a:t>
            </a:r>
            <a:r>
              <a:rPr lang="es-ES" sz="1600" b="1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es-ES" sz="1600" b="1" dirty="0" err="1" smtClean="0">
                <a:solidFill>
                  <a:srgbClr val="000000"/>
                </a:solidFill>
                <a:latin typeface="Garamond"/>
                <a:cs typeface="Garamond"/>
              </a:rPr>
              <a:t>on</a:t>
            </a:r>
            <a:r>
              <a:rPr lang="es-ES" sz="1600" b="1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es-ES" sz="1600" b="1" dirty="0" err="1" smtClean="0">
                <a:solidFill>
                  <a:srgbClr val="000000"/>
                </a:solidFill>
                <a:latin typeface="Garamond"/>
                <a:cs typeface="Garamond"/>
              </a:rPr>
              <a:t>SQAaaS</a:t>
            </a:r>
            <a:r>
              <a:rPr lang="es-ES" sz="1600" b="1" dirty="0" smtClean="0">
                <a:solidFill>
                  <a:srgbClr val="000000"/>
                </a:solidFill>
                <a:latin typeface="Garamond"/>
                <a:cs typeface="Garamond"/>
              </a:rPr>
              <a:t>.</a:t>
            </a:r>
            <a:endParaRPr lang="es-ES" sz="1600" b="1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23" name="Llamada rectangular 22"/>
          <p:cNvSpPr/>
          <p:nvPr/>
        </p:nvSpPr>
        <p:spPr>
          <a:xfrm>
            <a:off x="4247334" y="1201065"/>
            <a:ext cx="4745923" cy="1223368"/>
          </a:xfrm>
          <a:prstGeom prst="wedgeRectCallout">
            <a:avLst>
              <a:gd name="adj1" fmla="val 6903"/>
              <a:gd name="adj2" fmla="val 113241"/>
            </a:avLst>
          </a:prstGeom>
          <a:ln w="28575" cmpd="sng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s-ES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Definition</a:t>
            </a:r>
            <a:r>
              <a:rPr lang="es-ES" sz="1600" dirty="0" smtClean="0">
                <a:solidFill>
                  <a:srgbClr val="000000"/>
                </a:solidFill>
                <a:latin typeface="Garamond"/>
                <a:cs typeface="Garamond"/>
              </a:rPr>
              <a:t> of </a:t>
            </a:r>
            <a:r>
              <a:rPr lang="es-ES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an</a:t>
            </a:r>
            <a:r>
              <a:rPr lang="es-ES" sz="16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es-ES" sz="1600" b="1" dirty="0" smtClean="0">
                <a:solidFill>
                  <a:srgbClr val="000000"/>
                </a:solidFill>
                <a:latin typeface="Garamond"/>
                <a:cs typeface="Garamond"/>
              </a:rPr>
              <a:t>EOSC software </a:t>
            </a:r>
            <a:r>
              <a:rPr lang="es-ES" sz="1600" b="1" dirty="0" err="1" smtClean="0">
                <a:solidFill>
                  <a:srgbClr val="000000"/>
                </a:solidFill>
                <a:latin typeface="Garamond"/>
                <a:cs typeface="Garamond"/>
              </a:rPr>
              <a:t>quality</a:t>
            </a:r>
            <a:r>
              <a:rPr lang="es-ES" sz="1600" b="1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es-ES" sz="1600" b="1" dirty="0" err="1" smtClean="0">
                <a:solidFill>
                  <a:srgbClr val="000000"/>
                </a:solidFill>
                <a:latin typeface="Garamond"/>
                <a:cs typeface="Garamond"/>
              </a:rPr>
              <a:t>baseline</a:t>
            </a:r>
            <a:endParaRPr lang="es-ES" sz="1600" dirty="0">
              <a:solidFill>
                <a:srgbClr val="000000"/>
              </a:solidFill>
              <a:latin typeface="Garamond"/>
              <a:cs typeface="Garamond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s-ES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Service</a:t>
            </a:r>
            <a:r>
              <a:rPr lang="es-ES" sz="16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Quality</a:t>
            </a:r>
            <a:r>
              <a:rPr lang="es-ES" sz="16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Assurance</a:t>
            </a:r>
            <a:r>
              <a:rPr lang="es-ES" sz="1600" dirty="0" smtClean="0">
                <a:solidFill>
                  <a:srgbClr val="000000"/>
                </a:solidFill>
                <a:latin typeface="Garamond"/>
                <a:cs typeface="Garamond"/>
              </a:rPr>
              <a:t> as a </a:t>
            </a:r>
            <a:r>
              <a:rPr lang="es-ES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Service</a:t>
            </a:r>
            <a:r>
              <a:rPr lang="es-ES" sz="1600" dirty="0" smtClean="0">
                <a:solidFill>
                  <a:srgbClr val="000000"/>
                </a:solidFill>
                <a:latin typeface="Garamond"/>
                <a:cs typeface="Garamond"/>
              </a:rPr>
              <a:t>: </a:t>
            </a:r>
            <a:r>
              <a:rPr lang="es-ES" sz="1600" b="1" dirty="0" err="1" smtClean="0">
                <a:solidFill>
                  <a:srgbClr val="000000"/>
                </a:solidFill>
                <a:latin typeface="Garamond"/>
                <a:cs typeface="Garamond"/>
              </a:rPr>
              <a:t>SQAaaS</a:t>
            </a:r>
            <a:endParaRPr lang="es-ES" sz="1600" b="1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s-ES" sz="1600" b="1" dirty="0" err="1" smtClean="0">
                <a:solidFill>
                  <a:srgbClr val="000000"/>
                </a:solidFill>
                <a:latin typeface="Garamond"/>
                <a:cs typeface="Garamond"/>
              </a:rPr>
              <a:t>FAIRness</a:t>
            </a:r>
            <a:r>
              <a:rPr lang="es-ES" sz="16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checking</a:t>
            </a:r>
            <a:r>
              <a:rPr lang="es-ES" sz="16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es-ES" sz="1600" b="1" dirty="0" smtClean="0">
                <a:solidFill>
                  <a:srgbClr val="000000"/>
                </a:solidFill>
                <a:latin typeface="Garamond"/>
                <a:cs typeface="Garamond"/>
              </a:rPr>
              <a:t>“as a </a:t>
            </a:r>
            <a:r>
              <a:rPr lang="es-ES" sz="1600" b="1" dirty="0" err="1" smtClean="0">
                <a:solidFill>
                  <a:srgbClr val="000000"/>
                </a:solidFill>
                <a:latin typeface="Garamond"/>
                <a:cs typeface="Garamond"/>
              </a:rPr>
              <a:t>Service</a:t>
            </a:r>
            <a:r>
              <a:rPr lang="es-ES" sz="1600" b="1" dirty="0" smtClean="0">
                <a:solidFill>
                  <a:srgbClr val="000000"/>
                </a:solidFill>
                <a:latin typeface="Garamond"/>
                <a:cs typeface="Garamond"/>
              </a:rPr>
              <a:t>”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135" y="6516478"/>
            <a:ext cx="2713507" cy="301227"/>
          </a:xfrm>
        </p:spPr>
        <p:txBody>
          <a:bodyPr/>
          <a:lstStyle>
            <a:lvl1pPr>
              <a:defRPr sz="1100">
                <a:solidFill>
                  <a:srgbClr val="000000"/>
                </a:solidFill>
                <a:latin typeface="Garamond"/>
                <a:cs typeface="Garamond"/>
              </a:defRPr>
            </a:lvl1pPr>
          </a:lstStyle>
          <a:p>
            <a:r>
              <a:rPr lang="es-ES" dirty="0" smtClean="0"/>
              <a:t>EOSC-</a:t>
            </a:r>
            <a:r>
              <a:rPr lang="es-ES" dirty="0" err="1" smtClean="0"/>
              <a:t>Hub</a:t>
            </a:r>
            <a:r>
              <a:rPr lang="es-ES" dirty="0" smtClean="0"/>
              <a:t> </a:t>
            </a:r>
            <a:r>
              <a:rPr lang="es-ES" dirty="0" err="1" smtClean="0"/>
              <a:t>Week</a:t>
            </a:r>
            <a:r>
              <a:rPr lang="es-ES" dirty="0" smtClean="0"/>
              <a:t>. </a:t>
            </a:r>
            <a:r>
              <a:rPr lang="es-ES" dirty="0" err="1" smtClean="0"/>
              <a:t>Prague</a:t>
            </a:r>
            <a:r>
              <a:rPr lang="es-ES" dirty="0"/>
              <a:t> </a:t>
            </a:r>
            <a:r>
              <a:rPr lang="es-ES" dirty="0" smtClean="0"/>
              <a:t>10-12th </a:t>
            </a:r>
            <a:r>
              <a:rPr lang="es-ES" dirty="0" err="1" smtClean="0"/>
              <a:t>April</a:t>
            </a:r>
            <a:r>
              <a:rPr lang="es-ES" dirty="0" smtClean="0"/>
              <a:t> 2019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8775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6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Agrupar 62"/>
          <p:cNvGrpSpPr/>
          <p:nvPr/>
        </p:nvGrpSpPr>
        <p:grpSpPr>
          <a:xfrm>
            <a:off x="1195232" y="1843417"/>
            <a:ext cx="6321664" cy="3484415"/>
            <a:chOff x="1260598" y="1843417"/>
            <a:chExt cx="6321664" cy="3484415"/>
          </a:xfrm>
        </p:grpSpPr>
        <p:pic>
          <p:nvPicPr>
            <p:cNvPr id="4" name="Imagen 3" descr="https://lh5.googleusercontent.com/cCbt_bkNsmI3aSFo96QZOf72hmAei7MvARH_EJf3uNvtmGwfVhbuzMDmgRiJpsabFYqLySiTE3YT_JItXDqxYH6sJJ1-W7nN0UoFzoAh451hTXpyFvmqFKe7n3-txDOy5Rzpk9Gf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598" y="1843417"/>
              <a:ext cx="6321664" cy="3484415"/>
            </a:xfrm>
            <a:prstGeom prst="rect">
              <a:avLst/>
            </a:prstGeom>
            <a:ln>
              <a:solidFill>
                <a:srgbClr val="000000"/>
              </a:solidFill>
            </a:ln>
            <a:effectLst/>
          </p:spPr>
        </p:pic>
        <p:sp>
          <p:nvSpPr>
            <p:cNvPr id="28" name="Elipse 27"/>
            <p:cNvSpPr/>
            <p:nvPr/>
          </p:nvSpPr>
          <p:spPr>
            <a:xfrm>
              <a:off x="2422022" y="4667718"/>
              <a:ext cx="72000" cy="7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Elipse 28"/>
            <p:cNvSpPr/>
            <p:nvPr/>
          </p:nvSpPr>
          <p:spPr>
            <a:xfrm>
              <a:off x="6076081" y="2931253"/>
              <a:ext cx="72000" cy="7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Elipse 29"/>
            <p:cNvSpPr/>
            <p:nvPr/>
          </p:nvSpPr>
          <p:spPr>
            <a:xfrm>
              <a:off x="4735152" y="4110778"/>
              <a:ext cx="72000" cy="7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Elipse 30"/>
            <p:cNvSpPr/>
            <p:nvPr/>
          </p:nvSpPr>
          <p:spPr>
            <a:xfrm>
              <a:off x="3769793" y="4599639"/>
              <a:ext cx="72000" cy="7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Elipse 31"/>
            <p:cNvSpPr/>
            <p:nvPr/>
          </p:nvSpPr>
          <p:spPr>
            <a:xfrm>
              <a:off x="3741292" y="4046761"/>
              <a:ext cx="72000" cy="7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Elipse 32"/>
            <p:cNvSpPr/>
            <p:nvPr/>
          </p:nvSpPr>
          <p:spPr>
            <a:xfrm>
              <a:off x="4684337" y="4480928"/>
              <a:ext cx="72000" cy="7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Elipse 33"/>
            <p:cNvSpPr/>
            <p:nvPr/>
          </p:nvSpPr>
          <p:spPr>
            <a:xfrm>
              <a:off x="4065474" y="4544961"/>
              <a:ext cx="72000" cy="7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Elipse 34"/>
            <p:cNvSpPr/>
            <p:nvPr/>
          </p:nvSpPr>
          <p:spPr>
            <a:xfrm>
              <a:off x="4344900" y="4418816"/>
              <a:ext cx="72000" cy="7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Elipse 35"/>
            <p:cNvSpPr/>
            <p:nvPr/>
          </p:nvSpPr>
          <p:spPr>
            <a:xfrm>
              <a:off x="3445167" y="4631718"/>
              <a:ext cx="72000" cy="7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Elipse 36"/>
            <p:cNvSpPr/>
            <p:nvPr/>
          </p:nvSpPr>
          <p:spPr>
            <a:xfrm>
              <a:off x="4612805" y="3003253"/>
              <a:ext cx="72000" cy="7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Elipse 37"/>
            <p:cNvSpPr/>
            <p:nvPr/>
          </p:nvSpPr>
          <p:spPr>
            <a:xfrm>
              <a:off x="3409167" y="4579129"/>
              <a:ext cx="72000" cy="7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Elipse 38"/>
            <p:cNvSpPr/>
            <p:nvPr/>
          </p:nvSpPr>
          <p:spPr>
            <a:xfrm>
              <a:off x="3448007" y="4491639"/>
              <a:ext cx="72000" cy="7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Elipse 39"/>
            <p:cNvSpPr/>
            <p:nvPr/>
          </p:nvSpPr>
          <p:spPr>
            <a:xfrm>
              <a:off x="3564407" y="4315560"/>
              <a:ext cx="72000" cy="7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Elipse 40"/>
            <p:cNvSpPr/>
            <p:nvPr/>
          </p:nvSpPr>
          <p:spPr>
            <a:xfrm>
              <a:off x="4100122" y="4099878"/>
              <a:ext cx="72000" cy="7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" name="Elipse 41"/>
            <p:cNvSpPr/>
            <p:nvPr/>
          </p:nvSpPr>
          <p:spPr>
            <a:xfrm>
              <a:off x="6432764" y="3169999"/>
              <a:ext cx="72000" cy="7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3" name="Elipse 42"/>
            <p:cNvSpPr/>
            <p:nvPr/>
          </p:nvSpPr>
          <p:spPr>
            <a:xfrm>
              <a:off x="6245809" y="3524918"/>
              <a:ext cx="72000" cy="7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4" name="Elipse 43"/>
            <p:cNvSpPr/>
            <p:nvPr/>
          </p:nvSpPr>
          <p:spPr>
            <a:xfrm>
              <a:off x="5907652" y="3306206"/>
              <a:ext cx="72000" cy="7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5" name="Elipse 44"/>
            <p:cNvSpPr/>
            <p:nvPr/>
          </p:nvSpPr>
          <p:spPr>
            <a:xfrm>
              <a:off x="5462435" y="3378206"/>
              <a:ext cx="72000" cy="7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" name="Elipse 45"/>
            <p:cNvSpPr/>
            <p:nvPr/>
          </p:nvSpPr>
          <p:spPr>
            <a:xfrm>
              <a:off x="4451325" y="4672169"/>
              <a:ext cx="72000" cy="7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" name="Elipse 46"/>
            <p:cNvSpPr/>
            <p:nvPr/>
          </p:nvSpPr>
          <p:spPr>
            <a:xfrm>
              <a:off x="5185593" y="2960844"/>
              <a:ext cx="72000" cy="7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" name="Elipse 47"/>
            <p:cNvSpPr/>
            <p:nvPr/>
          </p:nvSpPr>
          <p:spPr>
            <a:xfrm>
              <a:off x="5104255" y="3003253"/>
              <a:ext cx="72000" cy="7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9" name="Imagen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17" y="5560264"/>
            <a:ext cx="500357" cy="500357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55" y="3764302"/>
            <a:ext cx="876721" cy="613919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823" y="2546731"/>
            <a:ext cx="721029" cy="486113"/>
          </a:xfrm>
          <a:prstGeom prst="rect">
            <a:avLst/>
          </a:prstGeom>
        </p:spPr>
      </p:pic>
      <p:pic>
        <p:nvPicPr>
          <p:cNvPr id="53" name="Imagen 52" descr="fct_portuga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33" y="3229560"/>
            <a:ext cx="775919" cy="366580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487" y="1927570"/>
            <a:ext cx="974435" cy="491115"/>
          </a:xfrm>
          <a:prstGeom prst="rect">
            <a:avLst/>
          </a:prstGeom>
        </p:spPr>
      </p:pic>
      <p:pic>
        <p:nvPicPr>
          <p:cNvPr id="56" name="Imagen 55" descr="CSIC_logo_trans.t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305" y="5560264"/>
            <a:ext cx="1703392" cy="516702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0877" y="5575366"/>
            <a:ext cx="845015" cy="429214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823" y="4579129"/>
            <a:ext cx="678638" cy="671852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6008" y="5535382"/>
            <a:ext cx="1128623" cy="500357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33925" y="5575366"/>
            <a:ext cx="1273881" cy="417196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16896" y="2963185"/>
            <a:ext cx="1179904" cy="645933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89843" y="2385893"/>
            <a:ext cx="556131" cy="508004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82263" y="4422215"/>
            <a:ext cx="1056983" cy="388513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68449" y="3706886"/>
            <a:ext cx="970797" cy="468868"/>
          </a:xfrm>
          <a:prstGeom prst="rect">
            <a:avLst/>
          </a:prstGeom>
        </p:spPr>
      </p:pic>
      <p:pic>
        <p:nvPicPr>
          <p:cNvPr id="69" name="Imagen 68" descr="LEGOS-logo_500px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730" y="1209569"/>
            <a:ext cx="542319" cy="529736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24663" y="1209569"/>
            <a:ext cx="515955" cy="515955"/>
          </a:xfrm>
          <a:prstGeom prst="rect">
            <a:avLst/>
          </a:prstGeom>
        </p:spPr>
      </p:pic>
      <p:pic>
        <p:nvPicPr>
          <p:cNvPr id="71" name="Imagen 7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01929" y="1142202"/>
            <a:ext cx="874680" cy="695110"/>
          </a:xfrm>
          <a:prstGeom prst="rect">
            <a:avLst/>
          </a:prstGeom>
        </p:spPr>
      </p:pic>
      <p:pic>
        <p:nvPicPr>
          <p:cNvPr id="72" name="Imagen 7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53887" y="1301018"/>
            <a:ext cx="849012" cy="424506"/>
          </a:xfrm>
          <a:prstGeom prst="rect">
            <a:avLst/>
          </a:prstGeom>
        </p:spPr>
      </p:pic>
      <p:pic>
        <p:nvPicPr>
          <p:cNvPr id="73" name="Imagen 7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062886" y="1243889"/>
            <a:ext cx="1270400" cy="481635"/>
          </a:xfrm>
          <a:prstGeom prst="rect">
            <a:avLst/>
          </a:prstGeom>
        </p:spPr>
      </p:pic>
      <p:pic>
        <p:nvPicPr>
          <p:cNvPr id="75" name="Imagen 74" descr="rediris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4" y="5665162"/>
            <a:ext cx="646654" cy="3020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437" y="76349"/>
            <a:ext cx="6805447" cy="863923"/>
          </a:xfrm>
        </p:spPr>
        <p:txBody>
          <a:bodyPr/>
          <a:lstStyle/>
          <a:p>
            <a:r>
              <a:rPr lang="es-ES" dirty="0" smtClean="0"/>
              <a:t>Project </a:t>
            </a:r>
            <a:r>
              <a:rPr lang="es-ES" dirty="0" err="1" smtClean="0"/>
              <a:t>Consortium</a:t>
            </a:r>
            <a:endParaRPr lang="es-ES" dirty="0"/>
          </a:p>
        </p:txBody>
      </p:sp>
      <p:pic>
        <p:nvPicPr>
          <p:cNvPr id="3" name="Imagen 2" descr="BSC-blue-small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695" y="5535382"/>
            <a:ext cx="1799904" cy="449976"/>
          </a:xfrm>
          <a:prstGeom prst="rect">
            <a:avLst/>
          </a:prstGeom>
        </p:spPr>
      </p:pic>
      <p:pic>
        <p:nvPicPr>
          <p:cNvPr id="52" name="Imagen 51" descr="logotipo_indra_version_principal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45" y="5575366"/>
            <a:ext cx="895170" cy="460373"/>
          </a:xfrm>
          <a:prstGeom prst="rect">
            <a:avLst/>
          </a:prstGeom>
        </p:spPr>
      </p:pic>
      <p:sp>
        <p:nvSpPr>
          <p:cNvPr id="60" name="Footer Placeholder 4"/>
          <p:cNvSpPr txBox="1">
            <a:spLocks/>
          </p:cNvSpPr>
          <p:nvPr/>
        </p:nvSpPr>
        <p:spPr>
          <a:xfrm>
            <a:off x="468135" y="6516478"/>
            <a:ext cx="2713507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defPPr>
              <a:defRPr lang="es-ES"/>
            </a:defPPr>
            <a:lvl1pPr marL="0" algn="l" defTabSz="457200" rtl="0" eaLnBrk="1" latinLnBrk="0" hangingPunct="1">
              <a:defRPr sz="1100" kern="1200">
                <a:solidFill>
                  <a:srgbClr val="000000"/>
                </a:solidFill>
                <a:latin typeface="Garamond"/>
                <a:ea typeface="+mn-ea"/>
                <a:cs typeface="Garamond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EOSC-Hub Week. Prague 10-12th April 2019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392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CAPACITY EXPANSION</a:t>
            </a:r>
          </a:p>
        </p:txBody>
      </p:sp>
    </p:spTree>
    <p:extLst>
      <p:ext uri="{BB962C8B-B14F-4D97-AF65-F5344CB8AC3E}">
        <p14:creationId xmlns:p14="http://schemas.microsoft.com/office/powerpoint/2010/main" val="2784184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588279" y="3430369"/>
            <a:ext cx="7348816" cy="3548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008000"/>
              </a:gs>
              <a:gs pos="46000">
                <a:schemeClr val="tx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0000"/>
                </a:solidFill>
                <a:latin typeface="Garamond"/>
                <a:cs typeface="Garamond"/>
              </a:rPr>
              <a:t>Grey </a:t>
            </a:r>
            <a:r>
              <a:rPr lang="es-ES" b="1" dirty="0" err="1" smtClean="0">
                <a:solidFill>
                  <a:srgbClr val="000000"/>
                </a:solidFill>
                <a:latin typeface="Garamond"/>
                <a:cs typeface="Garamond"/>
              </a:rPr>
              <a:t>Zone</a:t>
            </a:r>
            <a:endParaRPr lang="es-ES" b="1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185215" y="2515325"/>
            <a:ext cx="3424836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600" b="1" dirty="0" err="1" smtClean="0">
                <a:latin typeface="Garamond"/>
                <a:cs typeface="Garamond"/>
              </a:rPr>
              <a:t>Integration</a:t>
            </a:r>
            <a:r>
              <a:rPr lang="es-ES" sz="1600" b="1" dirty="0" smtClean="0">
                <a:latin typeface="Garamond"/>
                <a:cs typeface="Garamond"/>
              </a:rPr>
              <a:t> at </a:t>
            </a:r>
            <a:r>
              <a:rPr lang="es-ES" sz="1600" b="1" dirty="0" err="1" smtClean="0">
                <a:latin typeface="Garamond"/>
                <a:cs typeface="Garamond"/>
              </a:rPr>
              <a:t>the</a:t>
            </a:r>
            <a:r>
              <a:rPr lang="es-ES" sz="1600" b="1" dirty="0" smtClean="0">
                <a:latin typeface="Garamond"/>
                <a:cs typeface="Garamond"/>
              </a:rPr>
              <a:t> AAI </a:t>
            </a:r>
            <a:r>
              <a:rPr lang="es-ES" sz="1600" b="1" dirty="0" err="1" smtClean="0">
                <a:latin typeface="Garamond"/>
                <a:cs typeface="Garamond"/>
              </a:rPr>
              <a:t>level</a:t>
            </a:r>
            <a:endParaRPr lang="es-ES" sz="1600" b="1" dirty="0" smtClean="0">
              <a:latin typeface="Garamond"/>
              <a:cs typeface="Garamond"/>
            </a:endParaRPr>
          </a:p>
          <a:p>
            <a:r>
              <a:rPr lang="es-ES" sz="1600" dirty="0" smtClean="0">
                <a:latin typeface="Garamond"/>
                <a:cs typeface="Garamond"/>
              </a:rPr>
              <a:t>(</a:t>
            </a:r>
            <a:r>
              <a:rPr lang="es-ES" sz="1600" dirty="0" err="1" smtClean="0">
                <a:latin typeface="Garamond"/>
                <a:cs typeface="Garamond"/>
              </a:rPr>
              <a:t>the</a:t>
            </a:r>
            <a:r>
              <a:rPr lang="es-ES" sz="1600" dirty="0" smtClean="0">
                <a:latin typeface="Garamond"/>
                <a:cs typeface="Garamond"/>
              </a:rPr>
              <a:t> Virtual </a:t>
            </a:r>
            <a:r>
              <a:rPr lang="es-ES" sz="1600" dirty="0" err="1" smtClean="0">
                <a:latin typeface="Garamond"/>
                <a:cs typeface="Garamond"/>
              </a:rPr>
              <a:t>Organization</a:t>
            </a:r>
            <a:r>
              <a:rPr lang="es-ES" sz="1600" dirty="0" smtClean="0">
                <a:latin typeface="Garamond"/>
                <a:cs typeface="Garamond"/>
              </a:rPr>
              <a:t> </a:t>
            </a:r>
            <a:r>
              <a:rPr lang="es-ES" sz="1600" dirty="0" err="1" smtClean="0">
                <a:latin typeface="Garamond"/>
                <a:cs typeface="Garamond"/>
              </a:rPr>
              <a:t>model</a:t>
            </a:r>
            <a:r>
              <a:rPr lang="es-ES" sz="1600" dirty="0" smtClean="0">
                <a:latin typeface="Garamond"/>
                <a:cs typeface="Garamond"/>
              </a:rPr>
              <a:t> </a:t>
            </a:r>
            <a:r>
              <a:rPr lang="es-ES" sz="1600" dirty="0" err="1" smtClean="0">
                <a:latin typeface="Garamond"/>
                <a:cs typeface="Garamond"/>
              </a:rPr>
              <a:t>worked</a:t>
            </a:r>
            <a:r>
              <a:rPr lang="es-ES" sz="1600" dirty="0" smtClean="0">
                <a:latin typeface="Garamond"/>
                <a:cs typeface="Garamond"/>
              </a:rPr>
              <a:t>, </a:t>
            </a:r>
          </a:p>
          <a:p>
            <a:r>
              <a:rPr lang="es-ES" sz="1600" dirty="0" err="1" smtClean="0">
                <a:latin typeface="Garamond"/>
                <a:cs typeface="Garamond"/>
              </a:rPr>
              <a:t>but</a:t>
            </a:r>
            <a:r>
              <a:rPr lang="es-ES" sz="1600" dirty="0" smtClean="0">
                <a:latin typeface="Garamond"/>
                <a:cs typeface="Garamond"/>
              </a:rPr>
              <a:t> </a:t>
            </a:r>
            <a:r>
              <a:rPr lang="es-ES" sz="1600" dirty="0" err="1" smtClean="0">
                <a:latin typeface="Garamond"/>
                <a:cs typeface="Garamond"/>
              </a:rPr>
              <a:t>it</a:t>
            </a:r>
            <a:r>
              <a:rPr lang="es-ES" sz="1600" dirty="0" smtClean="0">
                <a:latin typeface="Garamond"/>
                <a:cs typeface="Garamond"/>
              </a:rPr>
              <a:t> has </a:t>
            </a:r>
            <a:r>
              <a:rPr lang="es-ES" sz="1600" dirty="0" err="1" smtClean="0">
                <a:latin typeface="Garamond"/>
                <a:cs typeface="Garamond"/>
              </a:rPr>
              <a:t>limitations</a:t>
            </a:r>
            <a:r>
              <a:rPr lang="es-ES" sz="1600" dirty="0" smtClean="0">
                <a:latin typeface="Garamond"/>
                <a:cs typeface="Garamond"/>
              </a:rPr>
              <a:t>)</a:t>
            </a:r>
            <a:endParaRPr lang="es-ES" sz="1600" dirty="0">
              <a:latin typeface="Garamond"/>
              <a:cs typeface="Garamond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536502" y="3853710"/>
            <a:ext cx="3873476" cy="58477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600" b="1" dirty="0" err="1" smtClean="0">
                <a:latin typeface="Garamond"/>
                <a:cs typeface="Garamond"/>
              </a:rPr>
              <a:t>Automatization</a:t>
            </a:r>
            <a:r>
              <a:rPr lang="es-ES" sz="1600" b="1" dirty="0" smtClean="0">
                <a:latin typeface="Garamond"/>
                <a:cs typeface="Garamond"/>
              </a:rPr>
              <a:t> of </a:t>
            </a:r>
            <a:r>
              <a:rPr lang="es-ES" sz="1600" b="1" dirty="0" err="1" smtClean="0">
                <a:latin typeface="Garamond"/>
                <a:cs typeface="Garamond"/>
              </a:rPr>
              <a:t>Resource</a:t>
            </a:r>
            <a:r>
              <a:rPr lang="es-ES" sz="1600" b="1" dirty="0" smtClean="0">
                <a:latin typeface="Garamond"/>
                <a:cs typeface="Garamond"/>
              </a:rPr>
              <a:t> </a:t>
            </a:r>
            <a:r>
              <a:rPr lang="es-ES" sz="1600" b="1" dirty="0" err="1" smtClean="0">
                <a:latin typeface="Garamond"/>
                <a:cs typeface="Garamond"/>
              </a:rPr>
              <a:t>provisioning</a:t>
            </a:r>
            <a:endParaRPr lang="es-ES" sz="1600" b="1" dirty="0">
              <a:latin typeface="Garamond"/>
              <a:cs typeface="Garamond"/>
            </a:endParaRPr>
          </a:p>
          <a:p>
            <a:r>
              <a:rPr lang="es-ES" sz="1600" dirty="0" smtClean="0">
                <a:latin typeface="Garamond"/>
                <a:cs typeface="Garamond"/>
              </a:rPr>
              <a:t>(</a:t>
            </a:r>
            <a:r>
              <a:rPr lang="es-ES" sz="1600" dirty="0" err="1" smtClean="0">
                <a:latin typeface="Garamond"/>
                <a:cs typeface="Garamond"/>
              </a:rPr>
              <a:t>it</a:t>
            </a:r>
            <a:r>
              <a:rPr lang="es-ES" sz="1600" dirty="0" smtClean="0">
                <a:latin typeface="Garamond"/>
                <a:cs typeface="Garamond"/>
              </a:rPr>
              <a:t> </a:t>
            </a:r>
            <a:r>
              <a:rPr lang="es-ES" sz="1600" dirty="0" err="1" smtClean="0">
                <a:latin typeface="Garamond"/>
                <a:cs typeface="Garamond"/>
              </a:rPr>
              <a:t>always</a:t>
            </a:r>
            <a:r>
              <a:rPr lang="es-ES" sz="1600" dirty="0" smtClean="0">
                <a:latin typeface="Garamond"/>
                <a:cs typeface="Garamond"/>
              </a:rPr>
              <a:t> </a:t>
            </a:r>
            <a:r>
              <a:rPr lang="es-ES" sz="1600" dirty="0" err="1" smtClean="0">
                <a:latin typeface="Garamond"/>
                <a:cs typeface="Garamond"/>
              </a:rPr>
              <a:t>worked</a:t>
            </a:r>
            <a:r>
              <a:rPr lang="es-ES" sz="1600" dirty="0" smtClean="0">
                <a:latin typeface="Garamond"/>
                <a:cs typeface="Garamond"/>
              </a:rPr>
              <a:t> </a:t>
            </a:r>
            <a:r>
              <a:rPr lang="es-ES" sz="1600" dirty="0" err="1" smtClean="0">
                <a:latin typeface="Garamond"/>
                <a:cs typeface="Garamond"/>
              </a:rPr>
              <a:t>manually</a:t>
            </a:r>
            <a:r>
              <a:rPr lang="es-ES" sz="1600" dirty="0">
                <a:latin typeface="Garamond"/>
                <a:cs typeface="Garamond"/>
              </a:rPr>
              <a:t>:</a:t>
            </a:r>
            <a:r>
              <a:rPr lang="es-ES" sz="1600" dirty="0" smtClean="0">
                <a:latin typeface="Garamond"/>
                <a:cs typeface="Garamond"/>
              </a:rPr>
              <a:t> VO </a:t>
            </a:r>
            <a:r>
              <a:rPr lang="es-ES" sz="1600" dirty="0" err="1" smtClean="0">
                <a:latin typeface="Garamond"/>
                <a:cs typeface="Garamond"/>
              </a:rPr>
              <a:t>configuration</a:t>
            </a:r>
            <a:r>
              <a:rPr lang="es-ES" sz="1600" dirty="0" smtClean="0">
                <a:latin typeface="Garamond"/>
                <a:cs typeface="Garamond"/>
              </a:rPr>
              <a:t>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88278" y="4621922"/>
            <a:ext cx="7283451" cy="175432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latin typeface="Garamond"/>
                <a:cs typeface="Garamond"/>
              </a:rPr>
              <a:t>In a </a:t>
            </a:r>
            <a:r>
              <a:rPr lang="es-ES" b="1" dirty="0" err="1" smtClean="0">
                <a:latin typeface="Garamond"/>
                <a:cs typeface="Garamond"/>
              </a:rPr>
              <a:t>nutshell</a:t>
            </a:r>
            <a:endParaRPr lang="es-ES" b="1" dirty="0" smtClean="0">
              <a:latin typeface="Garamond"/>
              <a:cs typeface="Garamond"/>
            </a:endParaRPr>
          </a:p>
          <a:p>
            <a:endParaRPr lang="es-ES" dirty="0">
              <a:latin typeface="Garamond"/>
              <a:cs typeface="Garamond"/>
            </a:endParaRPr>
          </a:p>
          <a:p>
            <a:pPr marL="285750" indent="-285750">
              <a:buFont typeface="Arial"/>
              <a:buChar char="•"/>
            </a:pPr>
            <a:r>
              <a:rPr lang="es-ES" dirty="0" err="1" smtClean="0">
                <a:latin typeface="Garamond"/>
                <a:cs typeface="Garamond"/>
              </a:rPr>
              <a:t>Policy</a:t>
            </a:r>
            <a:r>
              <a:rPr lang="es-ES" dirty="0" smtClean="0">
                <a:latin typeface="Garamond"/>
                <a:cs typeface="Garamond"/>
              </a:rPr>
              <a:t> </a:t>
            </a:r>
            <a:r>
              <a:rPr lang="es-ES" dirty="0" err="1" smtClean="0">
                <a:latin typeface="Garamond"/>
                <a:cs typeface="Garamond"/>
              </a:rPr>
              <a:t>Level</a:t>
            </a:r>
            <a:r>
              <a:rPr lang="es-ES" dirty="0" smtClean="0">
                <a:latin typeface="Garamond"/>
                <a:cs typeface="Garamond"/>
              </a:rPr>
              <a:t>: </a:t>
            </a:r>
            <a:r>
              <a:rPr lang="es-ES" dirty="0" err="1" smtClean="0">
                <a:latin typeface="Garamond"/>
                <a:cs typeface="Garamond"/>
              </a:rPr>
              <a:t>Actions</a:t>
            </a:r>
            <a:r>
              <a:rPr lang="es-ES" dirty="0" smtClean="0">
                <a:latin typeface="Garamond"/>
                <a:cs typeface="Garamond"/>
              </a:rPr>
              <a:t> </a:t>
            </a:r>
            <a:r>
              <a:rPr lang="es-ES" dirty="0" err="1" smtClean="0">
                <a:latin typeface="Garamond"/>
                <a:cs typeface="Garamond"/>
              </a:rPr>
              <a:t>to</a:t>
            </a:r>
            <a:r>
              <a:rPr lang="es-ES" dirty="0" smtClean="0">
                <a:latin typeface="Garamond"/>
                <a:cs typeface="Garamond"/>
              </a:rPr>
              <a:t> be </a:t>
            </a:r>
            <a:r>
              <a:rPr lang="es-ES" dirty="0" err="1" smtClean="0">
                <a:latin typeface="Garamond"/>
                <a:cs typeface="Garamond"/>
              </a:rPr>
              <a:t>supported</a:t>
            </a:r>
            <a:r>
              <a:rPr lang="es-ES" dirty="0" smtClean="0">
                <a:latin typeface="Garamond"/>
                <a:cs typeface="Garamond"/>
              </a:rPr>
              <a:t> </a:t>
            </a:r>
            <a:r>
              <a:rPr lang="es-ES" dirty="0" err="1" smtClean="0">
                <a:latin typeface="Garamond"/>
                <a:cs typeface="Garamond"/>
              </a:rPr>
              <a:t>by</a:t>
            </a:r>
            <a:r>
              <a:rPr lang="es-ES" dirty="0" smtClean="0">
                <a:latin typeface="Garamond"/>
                <a:cs typeface="Garamond"/>
              </a:rPr>
              <a:t> </a:t>
            </a:r>
            <a:r>
              <a:rPr lang="es-ES" dirty="0" err="1" smtClean="0">
                <a:latin typeface="Garamond"/>
                <a:cs typeface="Garamond"/>
              </a:rPr>
              <a:t>technical</a:t>
            </a:r>
            <a:r>
              <a:rPr lang="es-ES" dirty="0" smtClean="0">
                <a:latin typeface="Garamond"/>
                <a:cs typeface="Garamond"/>
              </a:rPr>
              <a:t> </a:t>
            </a:r>
            <a:r>
              <a:rPr lang="es-ES" dirty="0" err="1" smtClean="0">
                <a:latin typeface="Garamond"/>
                <a:cs typeface="Garamond"/>
              </a:rPr>
              <a:t>developments</a:t>
            </a:r>
            <a:r>
              <a:rPr lang="es-ES" dirty="0" smtClean="0">
                <a:latin typeface="Garamond"/>
                <a:cs typeface="Garamond"/>
              </a:rPr>
              <a:t>, </a:t>
            </a:r>
            <a:r>
              <a:rPr lang="es-ES" dirty="0" err="1" smtClean="0">
                <a:latin typeface="Garamond"/>
                <a:cs typeface="Garamond"/>
              </a:rPr>
              <a:t>notably</a:t>
            </a:r>
            <a:r>
              <a:rPr lang="es-ES" dirty="0" smtClean="0">
                <a:latin typeface="Garamond"/>
                <a:cs typeface="Garamond"/>
              </a:rPr>
              <a:t> in </a:t>
            </a:r>
            <a:r>
              <a:rPr lang="es-ES" dirty="0" err="1" smtClean="0">
                <a:latin typeface="Garamond"/>
                <a:cs typeface="Garamond"/>
              </a:rPr>
              <a:t>the</a:t>
            </a:r>
            <a:r>
              <a:rPr lang="es-ES" dirty="0" smtClean="0">
                <a:latin typeface="Garamond"/>
                <a:cs typeface="Garamond"/>
              </a:rPr>
              <a:t> </a:t>
            </a:r>
            <a:r>
              <a:rPr lang="es-ES" dirty="0" err="1" smtClean="0">
                <a:latin typeface="Garamond"/>
                <a:cs typeface="Garamond"/>
              </a:rPr>
              <a:t>front</a:t>
            </a:r>
            <a:r>
              <a:rPr lang="es-ES" dirty="0" smtClean="0">
                <a:latin typeface="Garamond"/>
                <a:cs typeface="Garamond"/>
              </a:rPr>
              <a:t> of </a:t>
            </a:r>
            <a:r>
              <a:rPr lang="es-ES" dirty="0">
                <a:latin typeface="Garamond"/>
                <a:cs typeface="Garamond"/>
              </a:rPr>
              <a:t>S</a:t>
            </a:r>
            <a:r>
              <a:rPr lang="es-ES" dirty="0" smtClean="0">
                <a:latin typeface="Garamond"/>
                <a:cs typeface="Garamond"/>
              </a:rPr>
              <a:t>ecurity (data </a:t>
            </a:r>
            <a:r>
              <a:rPr lang="es-ES" dirty="0" err="1" smtClean="0">
                <a:latin typeface="Garamond"/>
                <a:cs typeface="Garamond"/>
              </a:rPr>
              <a:t>privacy</a:t>
            </a:r>
            <a:r>
              <a:rPr lang="es-ES" dirty="0" smtClean="0">
                <a:latin typeface="Garamond"/>
                <a:cs typeface="Garamond"/>
              </a:rPr>
              <a:t> </a:t>
            </a:r>
            <a:r>
              <a:rPr lang="es-ES" dirty="0" err="1" smtClean="0">
                <a:latin typeface="Garamond"/>
                <a:cs typeface="Garamond"/>
              </a:rPr>
              <a:t>policies</a:t>
            </a:r>
            <a:r>
              <a:rPr lang="es-ES" dirty="0" smtClean="0">
                <a:latin typeface="Garamond"/>
                <a:cs typeface="Garamond"/>
              </a:rPr>
              <a:t>) and </a:t>
            </a:r>
            <a:r>
              <a:rPr lang="es-ES" dirty="0" err="1" smtClean="0">
                <a:latin typeface="Garamond"/>
                <a:cs typeface="Garamond"/>
              </a:rPr>
              <a:t>access</a:t>
            </a:r>
            <a:r>
              <a:rPr lang="es-ES" dirty="0" smtClean="0">
                <a:latin typeface="Garamond"/>
                <a:cs typeface="Garamond"/>
              </a:rPr>
              <a:t> </a:t>
            </a:r>
            <a:r>
              <a:rPr lang="es-ES" dirty="0" err="1" smtClean="0">
                <a:latin typeface="Garamond"/>
                <a:cs typeface="Garamond"/>
              </a:rPr>
              <a:t>policies</a:t>
            </a:r>
            <a:endParaRPr lang="es-ES" dirty="0">
              <a:latin typeface="Garamond"/>
              <a:cs typeface="Garamond"/>
            </a:endParaRPr>
          </a:p>
          <a:p>
            <a:pPr marL="285750" indent="-285750">
              <a:buFont typeface="Arial"/>
              <a:buChar char="•"/>
            </a:pPr>
            <a:r>
              <a:rPr lang="es-ES" dirty="0" err="1" smtClean="0">
                <a:latin typeface="Garamond"/>
                <a:cs typeface="Garamond"/>
              </a:rPr>
              <a:t>Technical</a:t>
            </a:r>
            <a:r>
              <a:rPr lang="es-ES" dirty="0" smtClean="0">
                <a:latin typeface="Garamond"/>
                <a:cs typeface="Garamond"/>
              </a:rPr>
              <a:t> </a:t>
            </a:r>
            <a:r>
              <a:rPr lang="es-ES" dirty="0" err="1">
                <a:latin typeface="Garamond"/>
                <a:cs typeface="Garamond"/>
              </a:rPr>
              <a:t>I</a:t>
            </a:r>
            <a:r>
              <a:rPr lang="es-ES" dirty="0" err="1" smtClean="0">
                <a:latin typeface="Garamond"/>
                <a:cs typeface="Garamond"/>
              </a:rPr>
              <a:t>ntegration</a:t>
            </a:r>
            <a:r>
              <a:rPr lang="es-ES" dirty="0" smtClean="0">
                <a:latin typeface="Garamond"/>
                <a:cs typeface="Garamond"/>
              </a:rPr>
              <a:t> </a:t>
            </a:r>
            <a:r>
              <a:rPr lang="es-ES" dirty="0" err="1" smtClean="0">
                <a:latin typeface="Garamond"/>
                <a:cs typeface="Garamond"/>
              </a:rPr>
              <a:t>Level</a:t>
            </a:r>
            <a:r>
              <a:rPr lang="es-ES" dirty="0" smtClean="0">
                <a:latin typeface="Garamond"/>
                <a:cs typeface="Garamond"/>
              </a:rPr>
              <a:t>: </a:t>
            </a:r>
            <a:r>
              <a:rPr lang="es-ES" dirty="0" err="1" smtClean="0">
                <a:latin typeface="Garamond"/>
                <a:cs typeface="Garamond"/>
              </a:rPr>
              <a:t>work</a:t>
            </a:r>
            <a:r>
              <a:rPr lang="es-ES" dirty="0" smtClean="0">
                <a:latin typeface="Garamond"/>
                <a:cs typeface="Garamond"/>
              </a:rPr>
              <a:t> </a:t>
            </a:r>
            <a:r>
              <a:rPr lang="es-ES" dirty="0" err="1" smtClean="0">
                <a:latin typeface="Garamond"/>
                <a:cs typeface="Garamond"/>
              </a:rPr>
              <a:t>to</a:t>
            </a:r>
            <a:r>
              <a:rPr lang="es-ES" dirty="0" smtClean="0">
                <a:latin typeface="Garamond"/>
                <a:cs typeface="Garamond"/>
              </a:rPr>
              <a:t> be done/extended, </a:t>
            </a:r>
            <a:r>
              <a:rPr lang="es-ES" dirty="0" err="1" smtClean="0">
                <a:latin typeface="Garamond"/>
                <a:cs typeface="Garamond"/>
              </a:rPr>
              <a:t>building</a:t>
            </a:r>
            <a:r>
              <a:rPr lang="es-ES" dirty="0" smtClean="0">
                <a:latin typeface="Garamond"/>
                <a:cs typeface="Garamond"/>
              </a:rPr>
              <a:t> </a:t>
            </a:r>
            <a:r>
              <a:rPr lang="es-ES" dirty="0" err="1" smtClean="0">
                <a:latin typeface="Garamond"/>
                <a:cs typeface="Garamond"/>
              </a:rPr>
              <a:t>on</a:t>
            </a:r>
            <a:r>
              <a:rPr lang="es-ES" dirty="0" smtClean="0">
                <a:latin typeface="Garamond"/>
                <a:cs typeface="Garamond"/>
              </a:rPr>
              <a:t> </a:t>
            </a:r>
            <a:r>
              <a:rPr lang="es-ES" dirty="0" err="1" smtClean="0">
                <a:latin typeface="Garamond"/>
                <a:cs typeface="Garamond"/>
              </a:rPr>
              <a:t>the</a:t>
            </a:r>
            <a:r>
              <a:rPr lang="es-ES" dirty="0" smtClean="0">
                <a:latin typeface="Garamond"/>
                <a:cs typeface="Garamond"/>
              </a:rPr>
              <a:t> </a:t>
            </a:r>
            <a:r>
              <a:rPr lang="es-ES" dirty="0" err="1" smtClean="0">
                <a:latin typeface="Garamond"/>
                <a:cs typeface="Garamond"/>
              </a:rPr>
              <a:t>previous</a:t>
            </a:r>
            <a:r>
              <a:rPr lang="es-ES" dirty="0" smtClean="0">
                <a:latin typeface="Garamond"/>
                <a:cs typeface="Garamond"/>
              </a:rPr>
              <a:t> </a:t>
            </a:r>
            <a:r>
              <a:rPr lang="es-ES" dirty="0" err="1" smtClean="0">
                <a:latin typeface="Garamond"/>
                <a:cs typeface="Garamond"/>
              </a:rPr>
              <a:t>experience</a:t>
            </a:r>
            <a:r>
              <a:rPr lang="es-ES" dirty="0">
                <a:latin typeface="Garamond"/>
                <a:cs typeface="Garamond"/>
              </a:rPr>
              <a:t>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79646" y="1662226"/>
            <a:ext cx="4256531" cy="354865"/>
          </a:xfrm>
          <a:prstGeom prst="rect">
            <a:avLst/>
          </a:prstGeom>
          <a:gradFill flip="none" rotWithShape="1">
            <a:gsLst>
              <a:gs pos="100000">
                <a:srgbClr val="0000FF"/>
              </a:gs>
              <a:gs pos="46000">
                <a:srgbClr val="5EBDF9"/>
              </a:gs>
              <a:gs pos="70000">
                <a:srgbClr val="3366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14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2001             2004            2010                 2017</a:t>
            </a:r>
            <a:endParaRPr lang="es-ES" sz="14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718809" y="1667319"/>
            <a:ext cx="270567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err="1" smtClean="0">
                <a:latin typeface="Garamond"/>
                <a:cs typeface="Garamond"/>
              </a:rPr>
              <a:t>Building</a:t>
            </a:r>
            <a:r>
              <a:rPr lang="es-ES" b="1" dirty="0" smtClean="0">
                <a:latin typeface="Garamond"/>
                <a:cs typeface="Garamond"/>
              </a:rPr>
              <a:t> </a:t>
            </a:r>
            <a:r>
              <a:rPr lang="es-ES" b="1" dirty="0" err="1" smtClean="0">
                <a:latin typeface="Garamond"/>
                <a:cs typeface="Garamond"/>
              </a:rPr>
              <a:t>on</a:t>
            </a:r>
            <a:r>
              <a:rPr lang="es-ES" b="1" dirty="0" smtClean="0">
                <a:latin typeface="Garamond"/>
                <a:cs typeface="Garamond"/>
              </a:rPr>
              <a:t> </a:t>
            </a:r>
            <a:r>
              <a:rPr lang="es-ES" b="1" dirty="0" err="1" smtClean="0">
                <a:latin typeface="Garamond"/>
                <a:cs typeface="Garamond"/>
              </a:rPr>
              <a:t>what</a:t>
            </a:r>
            <a:r>
              <a:rPr lang="es-ES" b="1" dirty="0" smtClean="0">
                <a:latin typeface="Garamond"/>
                <a:cs typeface="Garamond"/>
              </a:rPr>
              <a:t> </a:t>
            </a:r>
            <a:r>
              <a:rPr lang="es-ES" b="1" dirty="0" err="1" smtClean="0">
                <a:latin typeface="Garamond"/>
                <a:cs typeface="Garamond"/>
              </a:rPr>
              <a:t>we</a:t>
            </a:r>
            <a:r>
              <a:rPr lang="es-ES" b="1" dirty="0" smtClean="0">
                <a:latin typeface="Garamond"/>
                <a:cs typeface="Garamond"/>
              </a:rPr>
              <a:t> </a:t>
            </a:r>
            <a:r>
              <a:rPr lang="es-ES" b="1" dirty="0" err="1" smtClean="0">
                <a:latin typeface="Garamond"/>
                <a:cs typeface="Garamond"/>
              </a:rPr>
              <a:t>have</a:t>
            </a:r>
            <a:endParaRPr lang="es-ES" b="1" dirty="0">
              <a:latin typeface="Garamond"/>
              <a:cs typeface="Garamond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06956" y="3452165"/>
            <a:ext cx="1851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  <a:latin typeface="Garamond"/>
                <a:cs typeface="Garamond"/>
              </a:rPr>
              <a:t>EGI </a:t>
            </a:r>
            <a:r>
              <a:rPr lang="es-ES" sz="1400" b="1" dirty="0" err="1" smtClean="0">
                <a:solidFill>
                  <a:schemeClr val="bg1"/>
                </a:solidFill>
                <a:latin typeface="Garamond"/>
                <a:cs typeface="Garamond"/>
              </a:rPr>
              <a:t>Federated</a:t>
            </a:r>
            <a:r>
              <a:rPr lang="es-ES" sz="1400" b="1" dirty="0" smtClean="0">
                <a:solidFill>
                  <a:schemeClr val="bg1"/>
                </a:solidFill>
                <a:latin typeface="Garamond"/>
                <a:cs typeface="Garamond"/>
              </a:rPr>
              <a:t> </a:t>
            </a:r>
            <a:r>
              <a:rPr lang="es-ES" sz="1400" b="1" dirty="0" err="1" smtClean="0">
                <a:solidFill>
                  <a:schemeClr val="bg1"/>
                </a:solidFill>
                <a:latin typeface="Garamond"/>
                <a:cs typeface="Garamond"/>
              </a:rPr>
              <a:t>Model</a:t>
            </a:r>
            <a:endParaRPr lang="es-ES" sz="1400" b="1" dirty="0"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698633" y="3452165"/>
            <a:ext cx="2300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rgbClr val="000000"/>
                </a:solidFill>
                <a:latin typeface="Garamond"/>
                <a:cs typeface="Garamond"/>
              </a:rPr>
              <a:t>Open </a:t>
            </a:r>
            <a:r>
              <a:rPr lang="es-ES" sz="1400" b="1" dirty="0" err="1" smtClean="0">
                <a:solidFill>
                  <a:srgbClr val="000000"/>
                </a:solidFill>
                <a:latin typeface="Garamond"/>
                <a:cs typeface="Garamond"/>
              </a:rPr>
              <a:t>Science</a:t>
            </a:r>
            <a:r>
              <a:rPr lang="es-ES" sz="1400" b="1" dirty="0" smtClean="0">
                <a:solidFill>
                  <a:srgbClr val="000000"/>
                </a:solidFill>
                <a:latin typeface="Garamond"/>
                <a:cs typeface="Garamond"/>
              </a:rPr>
              <a:t> EOSC </a:t>
            </a:r>
            <a:r>
              <a:rPr lang="es-ES" sz="1400" b="1" dirty="0" err="1" smtClean="0">
                <a:solidFill>
                  <a:srgbClr val="000000"/>
                </a:solidFill>
                <a:latin typeface="Garamond"/>
                <a:cs typeface="Garamond"/>
              </a:rPr>
              <a:t>Model</a:t>
            </a:r>
            <a:endParaRPr lang="es-ES" sz="1400" b="1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06956" y="3853712"/>
            <a:ext cx="2877711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600" b="1" dirty="0" err="1" smtClean="0">
                <a:latin typeface="Garamond"/>
                <a:cs typeface="Garamond"/>
              </a:rPr>
              <a:t>Integration</a:t>
            </a:r>
            <a:r>
              <a:rPr lang="es-ES" sz="1600" b="1" dirty="0" smtClean="0">
                <a:latin typeface="Garamond"/>
                <a:cs typeface="Garamond"/>
              </a:rPr>
              <a:t> at </a:t>
            </a:r>
            <a:r>
              <a:rPr lang="es-ES" sz="1600" b="1" dirty="0" err="1" smtClean="0">
                <a:latin typeface="Garamond"/>
                <a:cs typeface="Garamond"/>
              </a:rPr>
              <a:t>the</a:t>
            </a:r>
            <a:r>
              <a:rPr lang="es-ES" sz="1600" b="1" dirty="0" smtClean="0">
                <a:latin typeface="Garamond"/>
                <a:cs typeface="Garamond"/>
              </a:rPr>
              <a:t> </a:t>
            </a:r>
            <a:r>
              <a:rPr lang="es-ES" sz="1600" b="1" dirty="0" err="1" smtClean="0">
                <a:latin typeface="Garamond"/>
                <a:cs typeface="Garamond"/>
              </a:rPr>
              <a:t>security</a:t>
            </a:r>
            <a:r>
              <a:rPr lang="es-ES" sz="1600" b="1" dirty="0" smtClean="0">
                <a:latin typeface="Garamond"/>
                <a:cs typeface="Garamond"/>
              </a:rPr>
              <a:t> </a:t>
            </a:r>
            <a:r>
              <a:rPr lang="es-ES" sz="1600" b="1" dirty="0" err="1" smtClean="0">
                <a:latin typeface="Garamond"/>
                <a:cs typeface="Garamond"/>
              </a:rPr>
              <a:t>level</a:t>
            </a:r>
            <a:endParaRPr lang="es-ES" sz="1600" b="1" dirty="0" smtClean="0">
              <a:latin typeface="Garamond"/>
              <a:cs typeface="Garamond"/>
            </a:endParaRPr>
          </a:p>
          <a:p>
            <a:r>
              <a:rPr lang="es-ES" sz="1600" dirty="0" err="1" smtClean="0">
                <a:latin typeface="Garamond"/>
                <a:cs typeface="Garamond"/>
              </a:rPr>
              <a:t>Technical</a:t>
            </a:r>
            <a:r>
              <a:rPr lang="es-ES" sz="1600" dirty="0" smtClean="0">
                <a:latin typeface="Garamond"/>
                <a:cs typeface="Garamond"/>
              </a:rPr>
              <a:t> and </a:t>
            </a:r>
            <a:r>
              <a:rPr lang="es-ES" sz="1600" dirty="0" err="1" smtClean="0">
                <a:latin typeface="Garamond"/>
                <a:cs typeface="Garamond"/>
              </a:rPr>
              <a:t>Policy</a:t>
            </a:r>
            <a:r>
              <a:rPr lang="es-ES" sz="1600" dirty="0" smtClean="0">
                <a:latin typeface="Garamond"/>
                <a:cs typeface="Garamond"/>
              </a:rPr>
              <a:t> - </a:t>
            </a:r>
            <a:r>
              <a:rPr lang="es-ES" sz="1600" dirty="0" err="1" smtClean="0">
                <a:latin typeface="Garamond"/>
                <a:cs typeface="Garamond"/>
              </a:rPr>
              <a:t>wise</a:t>
            </a:r>
            <a:endParaRPr lang="es-ES" sz="1600" dirty="0" smtClean="0">
              <a:latin typeface="Garamond"/>
              <a:cs typeface="Garamond"/>
            </a:endParaRPr>
          </a:p>
          <a:p>
            <a:endParaRPr lang="es-ES" sz="1600" dirty="0" smtClean="0">
              <a:latin typeface="Garamond"/>
              <a:cs typeface="Garamond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883237" y="2816282"/>
            <a:ext cx="1184940" cy="3385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600" b="1" dirty="0" err="1" smtClean="0">
                <a:latin typeface="Garamond"/>
                <a:cs typeface="Garamond"/>
              </a:rPr>
              <a:t>Monitoring</a:t>
            </a:r>
            <a:endParaRPr lang="es-ES" sz="1600" b="1" dirty="0" smtClean="0">
              <a:latin typeface="Garamond"/>
              <a:cs typeface="Garamond"/>
            </a:endParaRPr>
          </a:p>
        </p:txBody>
      </p:sp>
      <p:sp>
        <p:nvSpPr>
          <p:cNvPr id="3" name="Nube 2"/>
          <p:cNvSpPr/>
          <p:nvPr/>
        </p:nvSpPr>
        <p:spPr>
          <a:xfrm>
            <a:off x="2662643" y="2206466"/>
            <a:ext cx="3589635" cy="2717519"/>
          </a:xfrm>
          <a:prstGeom prst="cloud">
            <a:avLst/>
          </a:prstGeom>
          <a:solidFill>
            <a:schemeClr val="lt1">
              <a:alpha val="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Technical</a:t>
            </a:r>
            <a:r>
              <a:rPr lang="es-ES" dirty="0" smtClean="0"/>
              <a:t> </a:t>
            </a:r>
            <a:r>
              <a:rPr lang="es-ES" dirty="0" err="1" smtClean="0"/>
              <a:t>Standpoint</a:t>
            </a:r>
            <a:r>
              <a:rPr lang="es-ES" dirty="0" smtClean="0"/>
              <a:t>:</a:t>
            </a:r>
            <a:br>
              <a:rPr lang="es-ES" dirty="0" smtClean="0"/>
            </a:br>
            <a:r>
              <a:rPr lang="es-ES" dirty="0" err="1" smtClean="0"/>
              <a:t>Making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leap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EOSC</a:t>
            </a:r>
            <a:endParaRPr lang="es-ES" dirty="0"/>
          </a:p>
        </p:txBody>
      </p:sp>
      <p:sp>
        <p:nvSpPr>
          <p:cNvPr id="18" name="Footer Placeholder 4"/>
          <p:cNvSpPr txBox="1">
            <a:spLocks/>
          </p:cNvSpPr>
          <p:nvPr/>
        </p:nvSpPr>
        <p:spPr>
          <a:xfrm>
            <a:off x="468135" y="6516478"/>
            <a:ext cx="2713507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defPPr>
              <a:defRPr lang="es-ES"/>
            </a:defPPr>
            <a:lvl1pPr marL="0" algn="l" defTabSz="457200" rtl="0" eaLnBrk="1" latinLnBrk="0" hangingPunct="1">
              <a:defRPr sz="1100" kern="1200">
                <a:solidFill>
                  <a:srgbClr val="000000"/>
                </a:solidFill>
                <a:latin typeface="Garamond"/>
                <a:ea typeface="+mn-ea"/>
                <a:cs typeface="Garamond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EOSC-Hub Week. Prague 10-12th April 2019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5353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0" grpId="0" animBg="1"/>
      <p:bldP spid="6" grpId="0" animBg="1"/>
      <p:bldP spid="2" grpId="0"/>
      <p:bldP spid="11" grpId="0"/>
      <p:bldP spid="15" grpId="0" animBg="1"/>
      <p:bldP spid="16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WP2: </a:t>
            </a:r>
            <a:r>
              <a:rPr lang="es-ES" sz="3600" dirty="0" err="1" smtClean="0"/>
              <a:t>National</a:t>
            </a:r>
            <a:r>
              <a:rPr lang="es-ES" sz="3600" dirty="0" smtClean="0"/>
              <a:t> Data </a:t>
            </a:r>
            <a:r>
              <a:rPr lang="es-ES" sz="3600" dirty="0" err="1" smtClean="0"/>
              <a:t>Repositories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9737" y="1182252"/>
            <a:ext cx="5252556" cy="5157813"/>
          </a:xfrm>
        </p:spPr>
        <p:txBody>
          <a:bodyPr>
            <a:normAutofit fontScale="77500" lnSpcReduction="20000"/>
          </a:bodyPr>
          <a:lstStyle/>
          <a:p>
            <a:pPr marL="45720" indent="0">
              <a:lnSpc>
                <a:spcPct val="110000"/>
              </a:lnSpc>
              <a:buNone/>
            </a:pPr>
            <a:r>
              <a:rPr lang="es-ES" dirty="0" smtClean="0"/>
              <a:t>Open Access </a:t>
            </a:r>
            <a:r>
              <a:rPr lang="es-ES" dirty="0" err="1" smtClean="0"/>
              <a:t>policies</a:t>
            </a:r>
            <a:r>
              <a:rPr lang="es-ES" dirty="0" smtClean="0"/>
              <a:t> </a:t>
            </a:r>
            <a:r>
              <a:rPr lang="es-ES" dirty="0" err="1" smtClean="0"/>
              <a:t>generated</a:t>
            </a:r>
            <a:r>
              <a:rPr lang="es-ES" dirty="0" smtClean="0"/>
              <a:t> </a:t>
            </a:r>
            <a:r>
              <a:rPr lang="es-ES" dirty="0" err="1" smtClean="0"/>
              <a:t>discussions</a:t>
            </a:r>
            <a:r>
              <a:rPr lang="es-ES" dirty="0" smtClean="0"/>
              <a:t> at </a:t>
            </a:r>
            <a:r>
              <a:rPr lang="es-ES" dirty="0" err="1" smtClean="0"/>
              <a:t>the</a:t>
            </a:r>
            <a:r>
              <a:rPr lang="es-ES" dirty="0" smtClean="0"/>
              <a:t> country </a:t>
            </a:r>
            <a:r>
              <a:rPr lang="es-ES" dirty="0" err="1" smtClean="0"/>
              <a:t>level</a:t>
            </a:r>
            <a:r>
              <a:rPr lang="es-ES" dirty="0" smtClean="0"/>
              <a:t>. </a:t>
            </a:r>
            <a:endParaRPr lang="es-ES" dirty="0"/>
          </a:p>
          <a:p>
            <a:pPr>
              <a:lnSpc>
                <a:spcPct val="110000"/>
              </a:lnSpc>
            </a:pPr>
            <a:endParaRPr lang="es-ES" dirty="0" smtClean="0"/>
          </a:p>
          <a:p>
            <a:pPr>
              <a:lnSpc>
                <a:spcPct val="110000"/>
              </a:lnSpc>
            </a:pPr>
            <a:r>
              <a:rPr lang="es-ES" dirty="0" smtClean="0"/>
              <a:t>Open Access </a:t>
            </a:r>
            <a:r>
              <a:rPr lang="es-ES" dirty="0" err="1" smtClean="0"/>
              <a:t>to</a:t>
            </a:r>
            <a:r>
              <a:rPr lang="es-ES" dirty="0" smtClean="0">
                <a:solidFill>
                  <a:srgbClr val="FF0000"/>
                </a:solidFill>
              </a:rPr>
              <a:t> documental </a:t>
            </a:r>
            <a:r>
              <a:rPr lang="es-ES" dirty="0" err="1" smtClean="0">
                <a:solidFill>
                  <a:srgbClr val="FF0000"/>
                </a:solidFill>
              </a:rPr>
              <a:t>information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is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one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thing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smtClean="0"/>
              <a:t>(</a:t>
            </a:r>
            <a:r>
              <a:rPr lang="es-ES" dirty="0" err="1" smtClean="0"/>
              <a:t>scholarly</a:t>
            </a:r>
            <a:r>
              <a:rPr lang="es-ES" dirty="0" smtClean="0"/>
              <a:t> </a:t>
            </a:r>
            <a:r>
              <a:rPr lang="es-ES" dirty="0" err="1" smtClean="0"/>
              <a:t>communications</a:t>
            </a:r>
            <a:r>
              <a:rPr lang="es-ES" dirty="0" smtClean="0"/>
              <a:t>)</a:t>
            </a:r>
          </a:p>
          <a:p>
            <a:pPr>
              <a:lnSpc>
                <a:spcPct val="110000"/>
              </a:lnSpc>
            </a:pPr>
            <a:r>
              <a:rPr lang="es-ES" dirty="0" smtClean="0"/>
              <a:t>Open Data Access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>
                <a:solidFill>
                  <a:srgbClr val="FF0000"/>
                </a:solidFill>
              </a:rPr>
              <a:t>S</a:t>
            </a:r>
            <a:r>
              <a:rPr lang="es-ES" dirty="0" err="1" smtClean="0">
                <a:solidFill>
                  <a:srgbClr val="FF0000"/>
                </a:solidFill>
              </a:rPr>
              <a:t>cientific</a:t>
            </a:r>
            <a:r>
              <a:rPr lang="es-ES" dirty="0" smtClean="0">
                <a:solidFill>
                  <a:srgbClr val="FF0000"/>
                </a:solidFill>
              </a:rPr>
              <a:t> Data </a:t>
            </a:r>
            <a:r>
              <a:rPr lang="es-ES" dirty="0" err="1" smtClean="0">
                <a:solidFill>
                  <a:srgbClr val="FF0000"/>
                </a:solidFill>
              </a:rPr>
              <a:t>is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something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else</a:t>
            </a:r>
            <a:endParaRPr lang="es-ES" dirty="0" smtClean="0">
              <a:solidFill>
                <a:srgbClr val="FF0000"/>
              </a:solidFill>
            </a:endParaRPr>
          </a:p>
          <a:p>
            <a:pPr marL="45720" indent="0">
              <a:lnSpc>
                <a:spcPct val="110000"/>
              </a:lnSpc>
              <a:buNone/>
            </a:pPr>
            <a:endParaRPr lang="es-ES" b="1" dirty="0" smtClean="0"/>
          </a:p>
          <a:p>
            <a:pPr marL="45720" indent="0">
              <a:lnSpc>
                <a:spcPct val="110000"/>
              </a:lnSpc>
              <a:buNone/>
            </a:pPr>
            <a:r>
              <a:rPr lang="es-ES" b="1" dirty="0" smtClean="0"/>
              <a:t>EOSC-</a:t>
            </a:r>
            <a:r>
              <a:rPr lang="es-ES" b="1" dirty="0" err="1" smtClean="0"/>
              <a:t>synergy</a:t>
            </a:r>
            <a:r>
              <a:rPr lang="es-ES" b="1" dirty="0" smtClean="0"/>
              <a:t> </a:t>
            </a:r>
            <a:r>
              <a:rPr lang="es-ES" b="1" dirty="0" err="1" smtClean="0"/>
              <a:t>is</a:t>
            </a:r>
            <a:r>
              <a:rPr lang="es-ES" b="1" dirty="0" smtClean="0"/>
              <a:t> </a:t>
            </a:r>
            <a:r>
              <a:rPr lang="es-ES" b="1" dirty="0" err="1" smtClean="0"/>
              <a:t>an</a:t>
            </a:r>
            <a:r>
              <a:rPr lang="es-ES" b="1" dirty="0" smtClean="0"/>
              <a:t> </a:t>
            </a:r>
            <a:r>
              <a:rPr lang="es-ES" b="1" dirty="0" err="1" smtClean="0"/>
              <a:t>opportunity</a:t>
            </a:r>
            <a:r>
              <a:rPr lang="es-ES" b="1" dirty="0" smtClean="0"/>
              <a:t> </a:t>
            </a:r>
            <a:r>
              <a:rPr lang="es-ES" b="1" dirty="0" err="1" smtClean="0"/>
              <a:t>to</a:t>
            </a:r>
            <a:r>
              <a:rPr lang="es-ES" b="1" dirty="0" smtClean="0"/>
              <a:t> </a:t>
            </a:r>
            <a:r>
              <a:rPr lang="es-ES" b="1" dirty="0" err="1" smtClean="0"/>
              <a:t>pilot</a:t>
            </a:r>
            <a:r>
              <a:rPr lang="es-ES" b="1" dirty="0" smtClean="0"/>
              <a:t> </a:t>
            </a:r>
            <a:r>
              <a:rPr lang="es-ES" b="1" u="sng" dirty="0" smtClean="0">
                <a:solidFill>
                  <a:srgbClr val="FF0000"/>
                </a:solidFill>
              </a:rPr>
              <a:t>concrete </a:t>
            </a:r>
            <a:r>
              <a:rPr lang="es-ES" b="1" u="sng" dirty="0" err="1" smtClean="0">
                <a:solidFill>
                  <a:srgbClr val="FF0000"/>
                </a:solidFill>
              </a:rPr>
              <a:t>implementations</a:t>
            </a:r>
            <a:endParaRPr lang="es-ES" b="1" dirty="0" smtClean="0"/>
          </a:p>
          <a:p>
            <a:pPr lvl="1">
              <a:lnSpc>
                <a:spcPct val="110000"/>
              </a:lnSpc>
            </a:pPr>
            <a:endParaRPr lang="es-ES" dirty="0"/>
          </a:p>
          <a:p>
            <a:pPr>
              <a:lnSpc>
                <a:spcPct val="130000"/>
              </a:lnSpc>
            </a:pPr>
            <a:r>
              <a:rPr lang="es-ES" b="1" dirty="0" smtClean="0"/>
              <a:t>DANS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b="1" dirty="0" err="1" smtClean="0"/>
              <a:t>key</a:t>
            </a:r>
            <a:r>
              <a:rPr lang="es-ES" b="1" dirty="0" smtClean="0"/>
              <a:t> </a:t>
            </a:r>
            <a:r>
              <a:rPr lang="es-ES" b="1" dirty="0" err="1" smtClean="0"/>
              <a:t>partner</a:t>
            </a:r>
            <a:r>
              <a:rPr lang="es-ES" b="1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bring</a:t>
            </a:r>
            <a:r>
              <a:rPr lang="es-ES" dirty="0" smtClean="0"/>
              <a:t> in </a:t>
            </a:r>
            <a:r>
              <a:rPr lang="es-ES" dirty="0" err="1" smtClean="0"/>
              <a:t>expertise</a:t>
            </a:r>
            <a:r>
              <a:rPr lang="es-ES" dirty="0" smtClean="0"/>
              <a:t> in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domain</a:t>
            </a:r>
            <a:r>
              <a:rPr lang="es-ES" dirty="0"/>
              <a:t> </a:t>
            </a:r>
            <a:r>
              <a:rPr lang="es-ES" dirty="0" smtClean="0"/>
              <a:t>(</a:t>
            </a:r>
            <a:r>
              <a:rPr lang="es-ES" dirty="0" err="1" smtClean="0"/>
              <a:t>direct</a:t>
            </a:r>
            <a:r>
              <a:rPr lang="es-ES" dirty="0" smtClean="0"/>
              <a:t> link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FAIRsFAIR</a:t>
            </a:r>
            <a:r>
              <a:rPr lang="es-ES" dirty="0"/>
              <a:t>)</a:t>
            </a:r>
            <a:endParaRPr lang="es-ES" dirty="0" smtClean="0"/>
          </a:p>
          <a:p>
            <a:pPr>
              <a:lnSpc>
                <a:spcPct val="130000"/>
              </a:lnSpc>
            </a:pPr>
            <a:r>
              <a:rPr lang="es-ES" b="1" dirty="0" smtClean="0"/>
              <a:t>DIGITAL.CSIC</a:t>
            </a:r>
            <a:r>
              <a:rPr lang="es-ES" dirty="0" smtClean="0"/>
              <a:t> has </a:t>
            </a:r>
            <a:r>
              <a:rPr lang="es-ES" dirty="0" err="1" smtClean="0"/>
              <a:t>the</a:t>
            </a:r>
            <a:r>
              <a:rPr lang="es-ES" dirty="0" smtClean="0"/>
              <a:t> mandate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pilot</a:t>
            </a:r>
            <a:r>
              <a:rPr lang="es-ES" dirty="0" smtClean="0"/>
              <a:t> Open Access in </a:t>
            </a:r>
            <a:r>
              <a:rPr lang="es-ES" dirty="0" err="1" smtClean="0"/>
              <a:t>Spain</a:t>
            </a:r>
            <a:endParaRPr lang="es-ES" dirty="0" smtClean="0"/>
          </a:p>
          <a:p>
            <a:pPr>
              <a:lnSpc>
                <a:spcPct val="130000"/>
              </a:lnSpc>
            </a:pPr>
            <a:r>
              <a:rPr lang="es-ES" b="1" dirty="0" smtClean="0"/>
              <a:t>FCT</a:t>
            </a:r>
            <a:r>
              <a:rPr lang="es-ES" dirty="0" smtClean="0"/>
              <a:t> in Portugal </a:t>
            </a:r>
            <a:r>
              <a:rPr lang="es-ES" dirty="0" err="1" smtClean="0"/>
              <a:t>wants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/>
              <a:t> </a:t>
            </a:r>
            <a:r>
              <a:rPr lang="es-ES" dirty="0" err="1" smtClean="0"/>
              <a:t>pilot</a:t>
            </a:r>
            <a:r>
              <a:rPr lang="es-ES" dirty="0" smtClean="0"/>
              <a:t> data </a:t>
            </a:r>
            <a:r>
              <a:rPr lang="es-ES" dirty="0" err="1" smtClean="0"/>
              <a:t>repositories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long</a:t>
            </a:r>
            <a:r>
              <a:rPr lang="es-ES" dirty="0" smtClean="0"/>
              <a:t> </a:t>
            </a:r>
            <a:r>
              <a:rPr lang="es-ES" dirty="0" err="1" smtClean="0"/>
              <a:t>tail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long</a:t>
            </a:r>
            <a:r>
              <a:rPr lang="es-ES" dirty="0" smtClean="0"/>
              <a:t> </a:t>
            </a:r>
            <a:r>
              <a:rPr lang="es-ES" dirty="0" err="1" smtClean="0"/>
              <a:t>tail</a:t>
            </a:r>
            <a:r>
              <a:rPr lang="es-ES" dirty="0" smtClean="0"/>
              <a:t> of </a:t>
            </a:r>
            <a:r>
              <a:rPr lang="es-ES" dirty="0" err="1" smtClean="0"/>
              <a:t>science</a:t>
            </a:r>
            <a:r>
              <a:rPr lang="es-ES" dirty="0" smtClean="0"/>
              <a:t> (</a:t>
            </a:r>
            <a:r>
              <a:rPr lang="es-ES" dirty="0" err="1" smtClean="0"/>
              <a:t>large</a:t>
            </a:r>
            <a:r>
              <a:rPr lang="es-ES" dirty="0" smtClean="0"/>
              <a:t> </a:t>
            </a:r>
            <a:r>
              <a:rPr lang="es-ES" dirty="0" err="1" smtClean="0"/>
              <a:t>organized</a:t>
            </a:r>
            <a:r>
              <a:rPr lang="es-ES" dirty="0" smtClean="0"/>
              <a:t> </a:t>
            </a:r>
            <a:r>
              <a:rPr lang="es-ES" dirty="0" err="1" smtClean="0"/>
              <a:t>communities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own</a:t>
            </a:r>
            <a:r>
              <a:rPr lang="es-ES" dirty="0" smtClean="0"/>
              <a:t> </a:t>
            </a:r>
            <a:r>
              <a:rPr lang="es-ES" dirty="0" err="1" smtClean="0"/>
              <a:t>solutions</a:t>
            </a:r>
            <a:r>
              <a:rPr lang="es-ES" dirty="0" smtClean="0"/>
              <a:t> in place).</a:t>
            </a:r>
          </a:p>
          <a:p>
            <a:pPr>
              <a:lnSpc>
                <a:spcPct val="130000"/>
              </a:lnSpc>
            </a:pPr>
            <a:r>
              <a:rPr lang="es-ES" b="1" dirty="0" smtClean="0"/>
              <a:t>JISC, CESNET, PSNC </a:t>
            </a:r>
            <a:r>
              <a:rPr lang="es-ES" dirty="0" smtClean="0"/>
              <a:t>and </a:t>
            </a:r>
            <a:r>
              <a:rPr lang="es-ES" b="1" dirty="0" smtClean="0"/>
              <a:t>IISAS</a:t>
            </a:r>
            <a:r>
              <a:rPr lang="es-ES" dirty="0" smtClean="0"/>
              <a:t> </a:t>
            </a:r>
            <a:r>
              <a:rPr lang="es-ES" dirty="0" err="1" smtClean="0"/>
              <a:t>playing</a:t>
            </a:r>
            <a:r>
              <a:rPr lang="es-ES" dirty="0" smtClean="0"/>
              <a:t> </a:t>
            </a:r>
            <a:r>
              <a:rPr lang="es-ES" dirty="0" err="1" smtClean="0"/>
              <a:t>key</a:t>
            </a:r>
            <a:r>
              <a:rPr lang="es-ES" dirty="0" smtClean="0"/>
              <a:t> </a:t>
            </a:r>
            <a:r>
              <a:rPr lang="es-ES" dirty="0" err="1" smtClean="0"/>
              <a:t>policy</a:t>
            </a:r>
            <a:r>
              <a:rPr lang="es-ES" dirty="0" smtClean="0"/>
              <a:t> roles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respective</a:t>
            </a:r>
            <a:r>
              <a:rPr lang="es-ES" dirty="0" smtClean="0"/>
              <a:t> </a:t>
            </a:r>
            <a:r>
              <a:rPr lang="es-ES" dirty="0" err="1" smtClean="0"/>
              <a:t>countries</a:t>
            </a:r>
            <a:r>
              <a:rPr lang="es-ES" dirty="0" smtClean="0"/>
              <a:t> as </a:t>
            </a:r>
            <a:r>
              <a:rPr lang="es-ES" dirty="0" err="1" smtClean="0"/>
              <a:t>well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pic>
        <p:nvPicPr>
          <p:cNvPr id="4" name="Imagen 3" descr="jis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63" y="4339276"/>
            <a:ext cx="646049" cy="6536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Imagen 4" descr="fct_portug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752" y="2872827"/>
            <a:ext cx="1633253" cy="66698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Imagen 6" descr="CSIC_logo_trans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577" y="2203319"/>
            <a:ext cx="1643428" cy="4985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Imagen 7" descr="iisa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90" y="3597561"/>
            <a:ext cx="811523" cy="74171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Imagen 9" descr="cesne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752" y="4992926"/>
            <a:ext cx="1237668" cy="6826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Imagen 10" descr="dan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133" y="1348828"/>
            <a:ext cx="1646766" cy="624323"/>
          </a:xfrm>
          <a:prstGeom prst="rect">
            <a:avLst/>
          </a:prstGeom>
        </p:spPr>
      </p:pic>
      <p:pic>
        <p:nvPicPr>
          <p:cNvPr id="12" name="Imagen 11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6007862" y="2203319"/>
            <a:ext cx="486000" cy="324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5826" y="1622826"/>
            <a:ext cx="486096" cy="32347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4" name="Imagen 13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6007863" y="2956618"/>
            <a:ext cx="486000" cy="324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Imagen 14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6024382" y="3718088"/>
            <a:ext cx="486000" cy="324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6" name="Imagen 15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6024382" y="4395608"/>
            <a:ext cx="486000" cy="324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7" name="Imagen 16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6049599" y="5096427"/>
            <a:ext cx="486000" cy="324000"/>
          </a:xfrm>
          <a:prstGeom prst="rect">
            <a:avLst/>
          </a:prstGeom>
          <a:ln w="6350" cmpd="sng">
            <a:solidFill>
              <a:srgbClr val="000000"/>
            </a:solidFill>
          </a:ln>
        </p:spPr>
      </p:pic>
      <p:pic>
        <p:nvPicPr>
          <p:cNvPr id="18" name="Imagen 17" descr="psnc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683" y="5778020"/>
            <a:ext cx="1198345" cy="439393"/>
          </a:xfrm>
          <a:prstGeom prst="rect">
            <a:avLst/>
          </a:prstGeom>
        </p:spPr>
      </p:pic>
      <p:pic>
        <p:nvPicPr>
          <p:cNvPr id="19" name="Imagen 18"/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6063112" y="5803350"/>
            <a:ext cx="486000" cy="32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6350" cap="sq" cmpd="sng">
            <a:solidFill>
              <a:schemeClr val="bg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1" name="Footer Placeholder 4"/>
          <p:cNvSpPr txBox="1">
            <a:spLocks/>
          </p:cNvSpPr>
          <p:nvPr/>
        </p:nvSpPr>
        <p:spPr>
          <a:xfrm>
            <a:off x="468135" y="6516478"/>
            <a:ext cx="2713507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defPPr>
              <a:defRPr lang="es-ES"/>
            </a:defPPr>
            <a:lvl1pPr marL="0" algn="l" defTabSz="457200" rtl="0" eaLnBrk="1" latinLnBrk="0" hangingPunct="1">
              <a:defRPr sz="1100" kern="1200">
                <a:solidFill>
                  <a:srgbClr val="000000"/>
                </a:solidFill>
                <a:latin typeface="Garamond"/>
                <a:ea typeface="+mn-ea"/>
                <a:cs typeface="Garamond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EOSC-Hub Week. Prague 10-12th April 2019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2867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WP3 - </a:t>
            </a:r>
            <a:r>
              <a:rPr lang="es-ES" dirty="0" err="1" smtClean="0"/>
              <a:t>Fostering</a:t>
            </a:r>
            <a:r>
              <a:rPr lang="es-ES" dirty="0" smtClean="0"/>
              <a:t> </a:t>
            </a:r>
            <a:r>
              <a:rPr lang="es-ES" dirty="0" err="1" smtClean="0"/>
              <a:t>service</a:t>
            </a:r>
            <a:r>
              <a:rPr lang="es-ES" dirty="0" smtClean="0"/>
              <a:t> </a:t>
            </a:r>
            <a:r>
              <a:rPr lang="es-ES" dirty="0" err="1" smtClean="0"/>
              <a:t>adoption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9792"/>
            <a:ext cx="9144000" cy="469183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636372" y="3766817"/>
            <a:ext cx="4360876" cy="139320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b="1" dirty="0" err="1" smtClean="0">
                <a:latin typeface="Garamond"/>
                <a:cs typeface="Garamond"/>
              </a:rPr>
              <a:t>Answers</a:t>
            </a:r>
            <a:r>
              <a:rPr lang="es-ES" sz="1600" b="1" dirty="0" smtClean="0">
                <a:latin typeface="Garamond"/>
                <a:cs typeface="Garamond"/>
              </a:rPr>
              <a:t> </a:t>
            </a:r>
            <a:r>
              <a:rPr lang="es-ES" sz="1600" b="1" dirty="0" err="1" smtClean="0">
                <a:latin typeface="Garamond"/>
                <a:cs typeface="Garamond"/>
              </a:rPr>
              <a:t>from</a:t>
            </a:r>
            <a:r>
              <a:rPr lang="es-ES" sz="1600" b="1" dirty="0" smtClean="0">
                <a:latin typeface="Garamond"/>
                <a:cs typeface="Garamond"/>
              </a:rPr>
              <a:t> </a:t>
            </a:r>
            <a:r>
              <a:rPr lang="es-ES" sz="1600" b="1" dirty="0" err="1" smtClean="0">
                <a:latin typeface="Garamond"/>
                <a:cs typeface="Garamond"/>
              </a:rPr>
              <a:t>users</a:t>
            </a:r>
            <a:r>
              <a:rPr lang="es-ES" sz="1600" b="1" dirty="0" smtClean="0">
                <a:latin typeface="Garamond"/>
                <a:cs typeface="Garamond"/>
              </a:rPr>
              <a:t> in </a:t>
            </a:r>
            <a:r>
              <a:rPr lang="es-ES" sz="1600" b="1" dirty="0" err="1" smtClean="0">
                <a:latin typeface="Garamond"/>
                <a:cs typeface="Garamond"/>
              </a:rPr>
              <a:t>RoP</a:t>
            </a:r>
            <a:r>
              <a:rPr lang="es-ES" sz="1600" b="1" dirty="0" smtClean="0">
                <a:latin typeface="Garamond"/>
                <a:cs typeface="Garamond"/>
              </a:rPr>
              <a:t> EOSC </a:t>
            </a:r>
            <a:r>
              <a:rPr lang="es-ES" sz="1600" b="1" dirty="0" err="1" smtClean="0">
                <a:latin typeface="Garamond"/>
                <a:cs typeface="Garamond"/>
              </a:rPr>
              <a:t>consultations</a:t>
            </a:r>
            <a:endParaRPr lang="es-ES" sz="1600" b="1" dirty="0" smtClean="0">
              <a:latin typeface="Garamond"/>
              <a:cs typeface="Garamond"/>
            </a:endParaRPr>
          </a:p>
          <a:p>
            <a:endParaRPr lang="es-ES" sz="1600" dirty="0" smtClean="0">
              <a:latin typeface="Garamond"/>
              <a:cs typeface="Garamond"/>
            </a:endParaRPr>
          </a:p>
          <a:p>
            <a:pPr marL="285750" indent="-285750">
              <a:lnSpc>
                <a:spcPct val="110000"/>
              </a:lnSpc>
              <a:buFont typeface="Wingdings" charset="2"/>
              <a:buChar char="ü"/>
            </a:pPr>
            <a:r>
              <a:rPr lang="es-ES" sz="1600" dirty="0" smtClean="0">
                <a:latin typeface="Garamond"/>
                <a:cs typeface="Garamond"/>
              </a:rPr>
              <a:t>“</a:t>
            </a:r>
            <a:r>
              <a:rPr lang="es-ES" sz="1600" dirty="0" err="1">
                <a:latin typeface="Garamond"/>
                <a:cs typeface="Garamond"/>
              </a:rPr>
              <a:t>G</a:t>
            </a:r>
            <a:r>
              <a:rPr lang="es-ES" sz="1600" dirty="0" err="1" smtClean="0">
                <a:latin typeface="Garamond"/>
                <a:cs typeface="Garamond"/>
              </a:rPr>
              <a:t>ive</a:t>
            </a:r>
            <a:r>
              <a:rPr lang="es-ES" sz="1600" dirty="0" smtClean="0">
                <a:latin typeface="Garamond"/>
                <a:cs typeface="Garamond"/>
              </a:rPr>
              <a:t> me </a:t>
            </a:r>
            <a:r>
              <a:rPr lang="es-ES" sz="1600" dirty="0" err="1" smtClean="0">
                <a:latin typeface="Garamond"/>
                <a:cs typeface="Garamond"/>
              </a:rPr>
              <a:t>something</a:t>
            </a:r>
            <a:r>
              <a:rPr lang="es-ES" sz="1600" dirty="0" smtClean="0">
                <a:latin typeface="Garamond"/>
                <a:cs typeface="Garamond"/>
              </a:rPr>
              <a:t> </a:t>
            </a:r>
            <a:r>
              <a:rPr lang="es-ES" sz="1600" dirty="0" err="1" smtClean="0">
                <a:latin typeface="Garamond"/>
                <a:cs typeface="Garamond"/>
              </a:rPr>
              <a:t>that</a:t>
            </a:r>
            <a:r>
              <a:rPr lang="es-ES" sz="1600" dirty="0" smtClean="0">
                <a:latin typeface="Garamond"/>
                <a:cs typeface="Garamond"/>
              </a:rPr>
              <a:t> </a:t>
            </a:r>
            <a:r>
              <a:rPr lang="es-ES" sz="1600" dirty="0" err="1" smtClean="0">
                <a:latin typeface="Garamond"/>
                <a:cs typeface="Garamond"/>
              </a:rPr>
              <a:t>works</a:t>
            </a:r>
            <a:r>
              <a:rPr lang="es-ES" sz="1600" dirty="0" smtClean="0">
                <a:latin typeface="Garamond"/>
                <a:cs typeface="Garamond"/>
              </a:rPr>
              <a:t>”</a:t>
            </a:r>
          </a:p>
          <a:p>
            <a:pPr marL="285750" indent="-285750">
              <a:lnSpc>
                <a:spcPct val="110000"/>
              </a:lnSpc>
              <a:buFont typeface="Wingdings" charset="2"/>
              <a:buChar char="ü"/>
            </a:pPr>
            <a:r>
              <a:rPr lang="es-ES" sz="1600" dirty="0" smtClean="0">
                <a:latin typeface="Garamond"/>
                <a:cs typeface="Garamond"/>
              </a:rPr>
              <a:t>“EOSC </a:t>
            </a:r>
            <a:r>
              <a:rPr lang="es-ES" sz="1600" dirty="0" err="1" smtClean="0">
                <a:latin typeface="Garamond"/>
                <a:cs typeface="Garamond"/>
              </a:rPr>
              <a:t>Marketplace</a:t>
            </a:r>
            <a:r>
              <a:rPr lang="es-ES" sz="1600" dirty="0" smtClean="0">
                <a:latin typeface="Garamond"/>
                <a:cs typeface="Garamond"/>
              </a:rPr>
              <a:t> </a:t>
            </a:r>
            <a:r>
              <a:rPr lang="es-ES" sz="1600" dirty="0" err="1" smtClean="0">
                <a:latin typeface="Garamond"/>
                <a:cs typeface="Garamond"/>
              </a:rPr>
              <a:t>cannot</a:t>
            </a:r>
            <a:r>
              <a:rPr lang="es-ES" sz="1600" dirty="0" smtClean="0">
                <a:latin typeface="Garamond"/>
                <a:cs typeface="Garamond"/>
              </a:rPr>
              <a:t> be a </a:t>
            </a:r>
            <a:r>
              <a:rPr lang="es-ES" sz="1600" dirty="0" err="1" smtClean="0">
                <a:latin typeface="Garamond"/>
                <a:cs typeface="Garamond"/>
              </a:rPr>
              <a:t>cemetery</a:t>
            </a:r>
            <a:r>
              <a:rPr lang="es-ES" sz="1600" dirty="0" smtClean="0">
                <a:latin typeface="Garamond"/>
                <a:cs typeface="Garamond"/>
              </a:rPr>
              <a:t> of </a:t>
            </a:r>
          </a:p>
          <a:p>
            <a:pPr>
              <a:lnSpc>
                <a:spcPct val="110000"/>
              </a:lnSpc>
            </a:pPr>
            <a:r>
              <a:rPr lang="es-ES" sz="1600" dirty="0">
                <a:latin typeface="Garamond"/>
                <a:cs typeface="Garamond"/>
              </a:rPr>
              <a:t> </a:t>
            </a:r>
            <a:r>
              <a:rPr lang="es-ES" sz="1600" dirty="0" smtClean="0">
                <a:latin typeface="Garamond"/>
                <a:cs typeface="Garamond"/>
              </a:rPr>
              <a:t>	</a:t>
            </a:r>
            <a:r>
              <a:rPr lang="es-ES" sz="1600" dirty="0" err="1" smtClean="0">
                <a:latin typeface="Garamond"/>
                <a:cs typeface="Garamond"/>
              </a:rPr>
              <a:t>broken</a:t>
            </a:r>
            <a:r>
              <a:rPr lang="es-ES" sz="1600" dirty="0" smtClean="0">
                <a:latin typeface="Garamond"/>
                <a:cs typeface="Garamond"/>
              </a:rPr>
              <a:t> links </a:t>
            </a:r>
            <a:r>
              <a:rPr lang="es-ES" sz="1600" dirty="0" err="1" smtClean="0">
                <a:latin typeface="Garamond"/>
                <a:cs typeface="Garamond"/>
              </a:rPr>
              <a:t>to</a:t>
            </a:r>
            <a:r>
              <a:rPr lang="es-ES" sz="1600" dirty="0">
                <a:latin typeface="Garamond"/>
                <a:cs typeface="Garamond"/>
              </a:rPr>
              <a:t> </a:t>
            </a:r>
            <a:r>
              <a:rPr lang="es-ES" sz="1600" dirty="0" err="1" smtClean="0">
                <a:latin typeface="Garamond"/>
                <a:cs typeface="Garamond"/>
              </a:rPr>
              <a:t>poorly</a:t>
            </a:r>
            <a:r>
              <a:rPr lang="es-ES" sz="1600" dirty="0" smtClean="0">
                <a:latin typeface="Garamond"/>
                <a:cs typeface="Garamond"/>
              </a:rPr>
              <a:t> </a:t>
            </a:r>
            <a:r>
              <a:rPr lang="es-ES" sz="1600" dirty="0" err="1" smtClean="0">
                <a:latin typeface="Garamond"/>
                <a:cs typeface="Garamond"/>
              </a:rPr>
              <a:t>maintained</a:t>
            </a:r>
            <a:r>
              <a:rPr lang="es-ES" sz="1600" dirty="0" smtClean="0">
                <a:latin typeface="Garamond"/>
                <a:cs typeface="Garamond"/>
              </a:rPr>
              <a:t> </a:t>
            </a:r>
            <a:r>
              <a:rPr lang="es-ES" sz="1600" dirty="0" err="1" smtClean="0">
                <a:latin typeface="Garamond"/>
                <a:cs typeface="Garamond"/>
              </a:rPr>
              <a:t>services</a:t>
            </a:r>
            <a:r>
              <a:rPr lang="es-ES" sz="1600" dirty="0" smtClean="0">
                <a:latin typeface="Garamond"/>
                <a:cs typeface="Garamond"/>
              </a:rPr>
              <a:t>”</a:t>
            </a:r>
            <a:endParaRPr lang="es-ES" sz="1600" dirty="0">
              <a:latin typeface="Garamond"/>
              <a:cs typeface="Garamond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68135" y="6516478"/>
            <a:ext cx="2713507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defPPr>
              <a:defRPr lang="es-ES"/>
            </a:defPPr>
            <a:lvl1pPr marL="0" algn="l" defTabSz="457200" rtl="0" eaLnBrk="1" latinLnBrk="0" hangingPunct="1">
              <a:defRPr sz="1100" kern="1200">
                <a:solidFill>
                  <a:srgbClr val="000000"/>
                </a:solidFill>
                <a:latin typeface="Garamond"/>
                <a:ea typeface="+mn-ea"/>
                <a:cs typeface="Garamond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EOSC-Hub Week. Prague 10-12th April 2019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562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773334" cy="1098439"/>
          </a:xfrm>
        </p:spPr>
        <p:txBody>
          <a:bodyPr>
            <a:normAutofit fontScale="85000" lnSpcReduction="20000"/>
          </a:bodyPr>
          <a:lstStyle/>
          <a:p>
            <a:r>
              <a:rPr lang="es-ES" sz="4000" dirty="0" smtClean="0"/>
              <a:t>POLICY INTEGRATION: </a:t>
            </a:r>
          </a:p>
          <a:p>
            <a:r>
              <a:rPr lang="es-ES" sz="4000" dirty="0" smtClean="0"/>
              <a:t>A HOLISTIC VIEW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4073784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5225</TotalTime>
  <Words>635</Words>
  <Application>Microsoft Macintosh PowerPoint</Application>
  <PresentationFormat>Presentación en pantalla (4:3)</PresentationFormat>
  <Paragraphs>94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Perspectiva</vt:lpstr>
      <vt:lpstr>Expanding Capacities &amp;  Building Capabilities</vt:lpstr>
      <vt:lpstr>Project Vision</vt:lpstr>
      <vt:lpstr>Project Vision: Rationale and Key ideas</vt:lpstr>
      <vt:lpstr>Project Consortium</vt:lpstr>
      <vt:lpstr>Presentación de PowerPoint</vt:lpstr>
      <vt:lpstr>Technical Standpoint: Making the leap to EOSC</vt:lpstr>
      <vt:lpstr>WP2: National Data Repositories</vt:lpstr>
      <vt:lpstr>WP3 - Fostering service adoption</vt:lpstr>
      <vt:lpstr>Presentación de PowerPoint</vt:lpstr>
      <vt:lpstr>WP5 – Alignment at the Policy Level</vt:lpstr>
      <vt:lpstr>WP4 - Thematic Services Integration</vt:lpstr>
      <vt:lpstr>Presentación de PowerPoint</vt:lpstr>
      <vt:lpstr>Adding training as fully-fledged EOSC Portal  component</vt:lpstr>
    </vt:vector>
  </TitlesOfParts>
  <Company>CSIC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Campos</dc:creator>
  <cp:lastModifiedBy>Isabel Campos</cp:lastModifiedBy>
  <cp:revision>263</cp:revision>
  <dcterms:created xsi:type="dcterms:W3CDTF">2019-03-22T15:21:45Z</dcterms:created>
  <dcterms:modified xsi:type="dcterms:W3CDTF">2019-04-11T07:00:53Z</dcterms:modified>
</cp:coreProperties>
</file>