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74" r:id="rId2"/>
    <p:sldId id="355" r:id="rId3"/>
    <p:sldId id="358" r:id="rId4"/>
    <p:sldId id="359" r:id="rId5"/>
    <p:sldId id="365" r:id="rId6"/>
    <p:sldId id="364" r:id="rId7"/>
    <p:sldId id="362" r:id="rId8"/>
    <p:sldId id="361" r:id="rId9"/>
    <p:sldId id="363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74956" autoAdjust="0"/>
  </p:normalViewPr>
  <p:slideViewPr>
    <p:cSldViewPr>
      <p:cViewPr varScale="1">
        <p:scale>
          <a:sx n="40" d="100"/>
          <a:sy n="40" d="100"/>
        </p:scale>
        <p:origin x="13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15/04/2019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66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05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64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30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81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19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67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48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91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6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3" y="487774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63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7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9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803"/>
            <a:ext cx="4916163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C845C680-D108-E640-80EA-81BC37A566B7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is-IS"/>
              <a:t>DI4R 2018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6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1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6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6E523F1-2C07-2D43-A923-489D0E829709}" type="datetime1">
              <a:rPr lang="en-US" smtClean="0"/>
              <a:t>4/15/2019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s-IS"/>
              <a:t>DI4R 2018</a:t>
            </a:r>
            <a:endParaRPr/>
          </a:p>
        </p:txBody>
      </p:sp>
      <p:cxnSp>
        <p:nvCxnSpPr>
          <p:cNvPr id="31" name="Google Shape;31;p3"/>
          <p:cNvCxnSpPr/>
          <p:nvPr/>
        </p:nvCxnSpPr>
        <p:spPr>
          <a:xfrm rot="10800000">
            <a:off x="335359" y="637625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3"/>
          <p:cNvSpPr/>
          <p:nvPr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44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8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5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8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11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5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6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80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5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8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11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5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6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80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5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6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8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11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5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6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80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51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5" y="3631913"/>
            <a:ext cx="775977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7" y="294460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5" y="2286680"/>
            <a:ext cx="5756583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9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24" y="164360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3" y="190261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9" y="5956688"/>
            <a:ext cx="10470447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D9796DA9-E1E4-4FB4-8943-01C592107B8A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7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C845C680-D108-E640-80EA-81BC37A566B7}" type="datetime1">
              <a:rPr lang="en-US" smtClean="0"/>
              <a:t>4/15/2019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is-IS"/>
              <a:t>DI4R 2018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6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6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desk.eosc-hub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7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dirty="0">
                <a:solidFill>
                  <a:srgbClr val="1C3046"/>
                </a:solidFill>
                <a:latin typeface="+mn-lt"/>
              </a:rPr>
              <a:t>Joining the EOSC Ecosystem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9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Matthew Viljoen, EGI Foundation</a:t>
            </a:r>
          </a:p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WP4 Leader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9433048" y="6453336"/>
            <a:ext cx="271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23659" y="2420888"/>
            <a:ext cx="8544949" cy="3888432"/>
          </a:xfrm>
          <a:prstGeom prst="rect">
            <a:avLst/>
          </a:prstGeom>
          <a:noFill/>
          <a:ln w="3175" cmpd="sng">
            <a:solidFill>
              <a:srgbClr val="1B216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EOSC service catalogue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Participate in EOSC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8921" y="3935389"/>
            <a:ext cx="7872875" cy="2085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b="1" dirty="0">
                <a:solidFill>
                  <a:srgbClr val="141953"/>
                </a:solidFill>
              </a:rPr>
              <a:t>Services from e-Infrastructures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599" y="2564914"/>
            <a:ext cx="5195801" cy="605681"/>
          </a:xfrm>
          <a:prstGeom prst="rect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Services (</a:t>
            </a:r>
            <a:r>
              <a:rPr lang="en-US" sz="2400" dirty="0" err="1">
                <a:solidFill>
                  <a:srgbClr val="FFFFFF"/>
                </a:solidFill>
              </a:rPr>
              <a:t>inc.</a:t>
            </a:r>
            <a:r>
              <a:rPr lang="en-US" sz="2400">
                <a:solidFill>
                  <a:srgbClr val="FFFFFF"/>
                </a:solidFill>
              </a:rPr>
              <a:t> thematic </a:t>
            </a:r>
            <a:r>
              <a:rPr lang="en-US" sz="2400" dirty="0">
                <a:solidFill>
                  <a:srgbClr val="FFFFFF"/>
                </a:solidFill>
              </a:rPr>
              <a:t>and onboarded)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6361" y="4077072"/>
            <a:ext cx="1691419" cy="158417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82828"/>
                </a:solidFill>
              </a:rPr>
              <a:t>Open Collab. Services</a:t>
            </a:r>
            <a:endParaRPr lang="en-US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Application/software repository, Configuration management, Marketplace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5920" y="4077082"/>
            <a:ext cx="1728192" cy="1584175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rgbClr val="282828"/>
                </a:solidFill>
              </a:rPr>
              <a:t>Federation Services</a:t>
            </a:r>
            <a:r>
              <a:rPr lang="en-US" sz="20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AAI, Accounting, Monitoring, Operations, Security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20143" y="4077071"/>
            <a:ext cx="1764967" cy="158417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rgbClr val="282828"/>
                </a:solidFill>
              </a:rPr>
              <a:t>Added value services</a:t>
            </a:r>
            <a:endParaRPr lang="en-US" sz="20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Compute, data, software management, curation &amp; preservation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1711" y="4077071"/>
            <a:ext cx="1764967" cy="158417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rgbClr val="282828"/>
                </a:solidFill>
              </a:rPr>
              <a:t>Basic infrastructure</a:t>
            </a:r>
            <a:endParaRPr lang="en-US" sz="20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 and storage</a:t>
            </a:r>
          </a:p>
        </p:txBody>
      </p:sp>
      <p:sp>
        <p:nvSpPr>
          <p:cNvPr id="12" name="Left-Right Arrow 11"/>
          <p:cNvSpPr/>
          <p:nvPr/>
        </p:nvSpPr>
        <p:spPr>
          <a:xfrm rot="5400000">
            <a:off x="6782112" y="2207677"/>
            <a:ext cx="906488" cy="2688299"/>
          </a:xfrm>
          <a:prstGeom prst="leftRightArrow">
            <a:avLst>
              <a:gd name="adj1" fmla="val 60745"/>
              <a:gd name="adj2" fmla="val 35303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45720" rIns="0" bIns="45720" rtlCol="0" anchor="ctr"/>
          <a:lstStyle/>
          <a:p>
            <a:pPr algn="ctr"/>
            <a:r>
              <a:rPr lang="en-US" b="1" dirty="0">
                <a:solidFill>
                  <a:srgbClr val="141953"/>
                </a:solidFill>
              </a:rPr>
              <a:t>Integration</a:t>
            </a:r>
            <a:br>
              <a:rPr lang="en-US" b="1" dirty="0">
                <a:solidFill>
                  <a:srgbClr val="141953"/>
                </a:solidFill>
              </a:rPr>
            </a:br>
            <a:r>
              <a:rPr lang="en-US" b="1" dirty="0">
                <a:solidFill>
                  <a:srgbClr val="141953"/>
                </a:solidFill>
              </a:rPr>
              <a:t>(optional)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F063D6-06EA-584E-A86B-F90CD406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7" y="764704"/>
            <a:ext cx="1186691" cy="7200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2C8696-570E-614D-96CA-C3ABA9C0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764704"/>
            <a:ext cx="1203975" cy="7920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3402" y="4466730"/>
            <a:ext cx="23163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E-infrastructure</a:t>
            </a:r>
            <a:br>
              <a:rPr lang="en-US" sz="2400" dirty="0"/>
            </a:br>
            <a:r>
              <a:rPr lang="en-US" sz="2400" dirty="0"/>
              <a:t>providers</a:t>
            </a:r>
            <a:br>
              <a:rPr lang="en-US" sz="2400" dirty="0"/>
            </a:br>
            <a:r>
              <a:rPr lang="en-US" sz="1400" dirty="0"/>
              <a:t>(from EOSC-hub and beyond)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368" y="2420889"/>
            <a:ext cx="26212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Science community</a:t>
            </a:r>
            <a:br>
              <a:rPr lang="en-US" sz="2400" dirty="0"/>
            </a:br>
            <a:r>
              <a:rPr lang="en-US" sz="2400" dirty="0"/>
              <a:t>providers</a:t>
            </a:r>
            <a:br>
              <a:rPr lang="en-US" sz="2400" dirty="0"/>
            </a:br>
            <a:r>
              <a:rPr lang="en-US" sz="1400" dirty="0"/>
              <a:t>(from EOSC-hub and beyond)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104" y="1052747"/>
            <a:ext cx="253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Users &amp; customers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75720" y="1628800"/>
            <a:ext cx="72008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rgbClr val="282828"/>
                </a:solidFill>
              </a:rPr>
              <a:t>EOSC Portal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35760" y="220486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344472" y="220486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7" idx="0"/>
          </p:cNvCxnSpPr>
          <p:nvPr/>
        </p:nvCxnSpPr>
        <p:spPr>
          <a:xfrm flipV="1">
            <a:off x="7170500" y="2132856"/>
            <a:ext cx="5620" cy="432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B2F681E1-00A3-1846-9B0A-A75EA6B3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5738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Findable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Harmonized service descriptions; C</a:t>
            </a:r>
            <a:r>
              <a:rPr lang="en-US" dirty="0"/>
              <a:t>atalogue (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EOSC Portal); PID service (B2HANDLE); Software and VM catalogue (</a:t>
            </a:r>
            <a:r>
              <a:rPr lang="en-US" dirty="0" err="1"/>
              <a:t>AppDB</a:t>
            </a:r>
            <a:r>
              <a:rPr lang="en-US" dirty="0"/>
              <a:t>), </a:t>
            </a:r>
            <a:r>
              <a:rPr lang="mr-IN" dirty="0"/>
              <a:t>…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Accessible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ym typeface="Wingdings"/>
              </a:rPr>
              <a:t> Marketplace; Federated login across services; Harmonized access policies; </a:t>
            </a:r>
            <a:r>
              <a:rPr lang="mr-IN" dirty="0">
                <a:sym typeface="Wingdings"/>
              </a:rPr>
              <a:t>…</a:t>
            </a:r>
            <a:endParaRPr lang="en-US" dirty="0">
              <a:sym typeface="Wingdings"/>
            </a:endParaRPr>
          </a:p>
          <a:p>
            <a:r>
              <a:rPr lang="en-US" b="1" dirty="0">
                <a:solidFill>
                  <a:srgbClr val="0000FF"/>
                </a:solidFill>
              </a:rPr>
              <a:t>Interoperable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Wingdings"/>
              </a:rPr>
              <a:t> Portable and scalable compute and storage; Orchestrators; Growing, community-defined standards; </a:t>
            </a:r>
            <a:r>
              <a:rPr lang="mr-IN" dirty="0">
                <a:sym typeface="Wingdings"/>
              </a:rPr>
              <a:t>…</a:t>
            </a:r>
            <a:endParaRPr lang="en-US" dirty="0">
              <a:sym typeface="Wingdings"/>
            </a:endParaRPr>
          </a:p>
          <a:p>
            <a:r>
              <a:rPr lang="en-US" b="1" dirty="0">
                <a:solidFill>
                  <a:srgbClr val="0000FF"/>
                </a:solidFill>
                <a:sym typeface="Wingdings"/>
              </a:rPr>
              <a:t>Reusable</a:t>
            </a:r>
            <a:r>
              <a:rPr lang="en-US" dirty="0">
                <a:sym typeface="Wingdings"/>
              </a:rPr>
              <a:t>  Training &amp; documentation; Long-term preservation service (B2SAFE)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makes services and data </a:t>
            </a:r>
            <a:r>
              <a:rPr lang="en-US" dirty="0">
                <a:solidFill>
                  <a:srgbClr val="0000FF"/>
                </a:solidFill>
              </a:rPr>
              <a:t>F.A.I.R.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72EF85F-5246-B54A-8860-F61E3CE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56978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ym typeface="Wingdings"/>
              </a:rPr>
              <a:t>Service validation (when entering the catalogue)</a:t>
            </a:r>
          </a:p>
          <a:p>
            <a:r>
              <a:rPr lang="en-US" sz="3200" dirty="0">
                <a:sym typeface="Wingdings"/>
              </a:rPr>
              <a:t>Aligned service management practices (based on </a:t>
            </a:r>
            <a:r>
              <a:rPr lang="en-US" sz="3200" dirty="0" err="1">
                <a:sym typeface="Wingdings"/>
              </a:rPr>
              <a:t>FitSM</a:t>
            </a:r>
            <a:r>
              <a:rPr lang="en-US" sz="3200" dirty="0">
                <a:sym typeface="Wingdings"/>
              </a:rPr>
              <a:t> processes)</a:t>
            </a:r>
          </a:p>
          <a:p>
            <a:r>
              <a:rPr lang="en-US" sz="3200" dirty="0">
                <a:sym typeface="Wingdings"/>
              </a:rPr>
              <a:t>Service monitoring with configurable test probes (based on ARGO)</a:t>
            </a:r>
          </a:p>
          <a:p>
            <a:r>
              <a:rPr lang="en-US" sz="3200" dirty="0">
                <a:sym typeface="Wingdings"/>
              </a:rPr>
              <a:t>Operations security (distributed Software Vulnerability Group)</a:t>
            </a:r>
          </a:p>
          <a:p>
            <a:r>
              <a:rPr lang="en-US" sz="3200" dirty="0">
                <a:sym typeface="Wingdings"/>
              </a:rPr>
              <a:t>Helpdesk reaching distributed service operators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also helps to make services </a:t>
            </a:r>
            <a:r>
              <a:rPr lang="en-US" dirty="0">
                <a:solidFill>
                  <a:srgbClr val="0000FF"/>
                </a:solidFill>
              </a:rPr>
              <a:t>reliable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A573F56-FFFC-3348-B186-D6F005A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316433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521280" cy="4855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ym typeface="Wingdings"/>
              </a:rPr>
              <a:t>For users</a:t>
            </a:r>
          </a:p>
          <a:p>
            <a:r>
              <a:rPr lang="en-US" dirty="0">
                <a:sym typeface="Wingdings"/>
              </a:rPr>
              <a:t>The ‘one-stop stop’ for discovery and access to services</a:t>
            </a:r>
          </a:p>
          <a:p>
            <a:r>
              <a:rPr lang="en-US" dirty="0">
                <a:sym typeface="Wingdings"/>
              </a:rPr>
              <a:t>Common support and user experience</a:t>
            </a:r>
          </a:p>
          <a:p>
            <a:r>
              <a:rPr lang="en-US" dirty="0">
                <a:sym typeface="Wingdings"/>
              </a:rPr>
              <a:t>Training opportunities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1" dirty="0">
                <a:sym typeface="Wingdings"/>
              </a:rPr>
              <a:t>For services providers</a:t>
            </a:r>
          </a:p>
          <a:p>
            <a:r>
              <a:rPr lang="en-US" dirty="0">
                <a:sym typeface="Wingdings"/>
              </a:rPr>
              <a:t>A new entry point for their service – access to new users </a:t>
            </a:r>
          </a:p>
          <a:p>
            <a:r>
              <a:rPr lang="en-US" dirty="0">
                <a:sym typeface="Wingdings"/>
              </a:rPr>
              <a:t>Supporting services that may be integrated</a:t>
            </a:r>
          </a:p>
          <a:p>
            <a:r>
              <a:rPr lang="en-US" dirty="0">
                <a:sym typeface="Wingdings"/>
              </a:rPr>
              <a:t>Best practice with service management</a:t>
            </a:r>
          </a:p>
          <a:p>
            <a:r>
              <a:rPr lang="en-US" dirty="0">
                <a:sym typeface="Wingdings"/>
              </a:rPr>
              <a:t>Security expertise within project</a:t>
            </a:r>
          </a:p>
          <a:p>
            <a:r>
              <a:rPr lang="en-US" dirty="0">
                <a:sym typeface="Wingdings"/>
              </a:rPr>
              <a:t>Future funding opportunities via Virtual Access 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helps in different ways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A573F56-FFFC-3348-B186-D6F005AA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121295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562466E6-803A-FD48-901A-2EC2E08928ED}"/>
              </a:ext>
            </a:extLst>
          </p:cNvPr>
          <p:cNvSpPr/>
          <p:nvPr/>
        </p:nvSpPr>
        <p:spPr>
          <a:xfrm>
            <a:off x="2510878" y="-315416"/>
            <a:ext cx="7257530" cy="7257530"/>
          </a:xfrm>
          <a:prstGeom prst="circularArrow">
            <a:avLst>
              <a:gd name="adj1" fmla="val 6373"/>
              <a:gd name="adj2" fmla="val 688798"/>
              <a:gd name="adj3" fmla="val 12999560"/>
              <a:gd name="adj4" fmla="val 18996041"/>
              <a:gd name="adj5" fmla="val 6195"/>
            </a:avLst>
          </a:prstGeom>
          <a:solidFill>
            <a:srgbClr val="B5892D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83142-EE25-FA49-8091-CE81141C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11/04/2019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E6094-2208-9948-8D35-FF5E8F6E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1F4F54-D2FF-FB44-BF35-75FBCC9F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 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Support for the Research Data Lifecycle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grpSp>
        <p:nvGrpSpPr>
          <p:cNvPr id="7" name="Gruppo 1">
            <a:extLst>
              <a:ext uri="{FF2B5EF4-FFF2-40B4-BE49-F238E27FC236}">
                <a16:creationId xmlns:a16="http://schemas.microsoft.com/office/drawing/2014/main" id="{FC089976-CB57-EF41-BC45-822AEA4A2182}"/>
              </a:ext>
            </a:extLst>
          </p:cNvPr>
          <p:cNvGrpSpPr/>
          <p:nvPr/>
        </p:nvGrpSpPr>
        <p:grpSpPr>
          <a:xfrm>
            <a:off x="1127448" y="908720"/>
            <a:ext cx="9361040" cy="5212621"/>
            <a:chOff x="191213" y="1698254"/>
            <a:chExt cx="8332508" cy="4477625"/>
          </a:xfrm>
        </p:grpSpPr>
        <p:sp>
          <p:nvSpPr>
            <p:cNvPr id="8" name="Shape 131">
              <a:extLst>
                <a:ext uri="{FF2B5EF4-FFF2-40B4-BE49-F238E27FC236}">
                  <a16:creationId xmlns:a16="http://schemas.microsoft.com/office/drawing/2014/main" id="{8B652533-B551-C641-BE8A-B51D7F6B4607}"/>
                </a:ext>
              </a:extLst>
            </p:cNvPr>
            <p:cNvSpPr/>
            <p:nvPr/>
          </p:nvSpPr>
          <p:spPr>
            <a:xfrm>
              <a:off x="3321931" y="4927831"/>
              <a:ext cx="2675400" cy="259200"/>
            </a:xfrm>
            <a:prstGeom prst="roundRect">
              <a:avLst>
                <a:gd name="adj" fmla="val 16667"/>
              </a:avLst>
            </a:prstGeom>
            <a:solidFill>
              <a:srgbClr val="1B216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Processing &amp; Analysis </a:t>
              </a:r>
              <a:endPara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" name="Shape 132">
              <a:extLst>
                <a:ext uri="{FF2B5EF4-FFF2-40B4-BE49-F238E27FC236}">
                  <a16:creationId xmlns:a16="http://schemas.microsoft.com/office/drawing/2014/main" id="{35A91159-C092-A048-A31D-160501D4ED96}"/>
                </a:ext>
              </a:extLst>
            </p:cNvPr>
            <p:cNvSpPr/>
            <p:nvPr/>
          </p:nvSpPr>
          <p:spPr>
            <a:xfrm>
              <a:off x="191213" y="3336525"/>
              <a:ext cx="3389775" cy="320100"/>
            </a:xfrm>
            <a:prstGeom prst="roundRect">
              <a:avLst>
                <a:gd name="adj" fmla="val 16667"/>
              </a:avLst>
            </a:prstGeom>
            <a:solidFill>
              <a:srgbClr val="1B216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Data Management, Curation &amp; Preservation</a:t>
              </a:r>
              <a:endPara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Shape 133">
              <a:extLst>
                <a:ext uri="{FF2B5EF4-FFF2-40B4-BE49-F238E27FC236}">
                  <a16:creationId xmlns:a16="http://schemas.microsoft.com/office/drawing/2014/main" id="{3F8D2D0A-36CC-C34A-B4CE-08CEB171FE36}"/>
                </a:ext>
              </a:extLst>
            </p:cNvPr>
            <p:cNvSpPr/>
            <p:nvPr/>
          </p:nvSpPr>
          <p:spPr>
            <a:xfrm>
              <a:off x="3141138" y="1698254"/>
              <a:ext cx="3139215" cy="2338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Access, Deposition &amp; Sharing </a:t>
              </a:r>
              <a:endParaRPr sz="1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Shape 139">
              <a:extLst>
                <a:ext uri="{FF2B5EF4-FFF2-40B4-BE49-F238E27FC236}">
                  <a16:creationId xmlns:a16="http://schemas.microsoft.com/office/drawing/2014/main" id="{A381E5AD-6201-6C46-A633-1ACB38C2B07A}"/>
                </a:ext>
              </a:extLst>
            </p:cNvPr>
            <p:cNvSpPr/>
            <p:nvPr/>
          </p:nvSpPr>
          <p:spPr>
            <a:xfrm>
              <a:off x="5921521" y="3640100"/>
              <a:ext cx="2602200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B2FIND (data)</a:t>
              </a:r>
              <a:endParaRPr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Marketplace (Services)</a:t>
              </a:r>
              <a:endParaRPr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" name="Shape 140">
              <a:extLst>
                <a:ext uri="{FF2B5EF4-FFF2-40B4-BE49-F238E27FC236}">
                  <a16:creationId xmlns:a16="http://schemas.microsoft.com/office/drawing/2014/main" id="{71B9E758-65C8-594F-992F-BA3CE162A23A}"/>
                </a:ext>
              </a:extLst>
            </p:cNvPr>
            <p:cNvSpPr/>
            <p:nvPr/>
          </p:nvSpPr>
          <p:spPr>
            <a:xfrm>
              <a:off x="1537171" y="5187032"/>
              <a:ext cx="3178800" cy="97788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Applications on Demand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Federated HTC &amp; Cloud Compute IaaS &amp; PaaS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Processing of sensitive data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Jupyter Notebook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Shape 141">
              <a:extLst>
                <a:ext uri="{FF2B5EF4-FFF2-40B4-BE49-F238E27FC236}">
                  <a16:creationId xmlns:a16="http://schemas.microsoft.com/office/drawing/2014/main" id="{49C2F8A6-3A97-2140-91A1-196FB293DBC4}"/>
                </a:ext>
              </a:extLst>
            </p:cNvPr>
            <p:cNvSpPr/>
            <p:nvPr/>
          </p:nvSpPr>
          <p:spPr>
            <a:xfrm>
              <a:off x="3141139" y="1932174"/>
              <a:ext cx="3139215" cy="11619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Application DB (software &amp; VM)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B2DROP (data)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B2Note (data)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B2SHARE (data)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DataHub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Shape 143">
              <a:extLst>
                <a:ext uri="{FF2B5EF4-FFF2-40B4-BE49-F238E27FC236}">
                  <a16:creationId xmlns:a16="http://schemas.microsoft.com/office/drawing/2014/main" id="{5BF8B0D2-5FE1-2344-9D13-71D335E195AD}"/>
                </a:ext>
              </a:extLst>
            </p:cNvPr>
            <p:cNvSpPr/>
            <p:nvPr/>
          </p:nvSpPr>
          <p:spPr>
            <a:xfrm>
              <a:off x="198540" y="3643775"/>
              <a:ext cx="3389775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B2HANDLE</a:t>
              </a:r>
              <a:endParaRPr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B2SAFE</a:t>
              </a:r>
              <a:endParaRPr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European Certified Trusted Repository</a:t>
              </a:r>
              <a:endParaRPr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Shape 144">
              <a:extLst>
                <a:ext uri="{FF2B5EF4-FFF2-40B4-BE49-F238E27FC236}">
                  <a16:creationId xmlns:a16="http://schemas.microsoft.com/office/drawing/2014/main" id="{8E0412F8-2DA3-114A-ABD9-43410DF60F85}"/>
                </a:ext>
              </a:extLst>
            </p:cNvPr>
            <p:cNvSpPr/>
            <p:nvPr/>
          </p:nvSpPr>
          <p:spPr>
            <a:xfrm>
              <a:off x="4715970" y="5197999"/>
              <a:ext cx="2974500" cy="97788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Thematic data analytics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Scientific Workflow Management, Orchestration (DIRAC, PaaS Orchestrator)</a:t>
              </a:r>
              <a:endParaRPr sz="1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Shape 145">
              <a:extLst>
                <a:ext uri="{FF2B5EF4-FFF2-40B4-BE49-F238E27FC236}">
                  <a16:creationId xmlns:a16="http://schemas.microsoft.com/office/drawing/2014/main" id="{0028F962-4D07-FF46-B4C0-8B514E6D1A7E}"/>
                </a:ext>
              </a:extLst>
            </p:cNvPr>
            <p:cNvSpPr txBox="1"/>
            <p:nvPr/>
          </p:nvSpPr>
          <p:spPr>
            <a:xfrm>
              <a:off x="5280559" y="3705396"/>
              <a:ext cx="633637" cy="508917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4000" b="1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  <a:endParaRPr sz="4000" b="1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Shape 146">
              <a:extLst>
                <a:ext uri="{FF2B5EF4-FFF2-40B4-BE49-F238E27FC236}">
                  <a16:creationId xmlns:a16="http://schemas.microsoft.com/office/drawing/2014/main" id="{D1236CEF-FC4B-454F-B1F2-B316E0EC5782}"/>
                </a:ext>
              </a:extLst>
            </p:cNvPr>
            <p:cNvSpPr txBox="1"/>
            <p:nvPr/>
          </p:nvSpPr>
          <p:spPr>
            <a:xfrm>
              <a:off x="4293371" y="4361387"/>
              <a:ext cx="769154" cy="569527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  <a:endParaRPr sz="4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Shape 147">
              <a:extLst>
                <a:ext uri="{FF2B5EF4-FFF2-40B4-BE49-F238E27FC236}">
                  <a16:creationId xmlns:a16="http://schemas.microsoft.com/office/drawing/2014/main" id="{8C94CD9E-4EF1-D842-A4E4-CA53817CC736}"/>
                </a:ext>
              </a:extLst>
            </p:cNvPr>
            <p:cNvSpPr txBox="1"/>
            <p:nvPr/>
          </p:nvSpPr>
          <p:spPr>
            <a:xfrm>
              <a:off x="3589461" y="3705396"/>
              <a:ext cx="633637" cy="508917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  <a:endParaRPr sz="4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Shape 148">
              <a:extLst>
                <a:ext uri="{FF2B5EF4-FFF2-40B4-BE49-F238E27FC236}">
                  <a16:creationId xmlns:a16="http://schemas.microsoft.com/office/drawing/2014/main" id="{2821DE94-FA70-5C40-A05B-E5F18A7CF0BB}"/>
                </a:ext>
              </a:extLst>
            </p:cNvPr>
            <p:cNvSpPr txBox="1"/>
            <p:nvPr/>
          </p:nvSpPr>
          <p:spPr>
            <a:xfrm>
              <a:off x="4293371" y="3105044"/>
              <a:ext cx="769155" cy="551581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</a:t>
              </a:r>
              <a:endParaRPr sz="4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Shape 149">
              <a:extLst>
                <a:ext uri="{FF2B5EF4-FFF2-40B4-BE49-F238E27FC236}">
                  <a16:creationId xmlns:a16="http://schemas.microsoft.com/office/drawing/2014/main" id="{D099940D-386D-BA42-8B2E-981704CF8E98}"/>
                </a:ext>
              </a:extLst>
            </p:cNvPr>
            <p:cNvSpPr/>
            <p:nvPr/>
          </p:nvSpPr>
          <p:spPr>
            <a:xfrm>
              <a:off x="5914193" y="3314900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1B216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Discover &amp; Reuse </a:t>
              </a:r>
              <a:endPara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03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8E6240-658E-8445-9593-CDAAD1BE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647532"/>
            <a:ext cx="6624736" cy="5733796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BE46C-E68F-6F48-909C-5B625ACF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6E8063-4DF2-8842-B835-2ACF256E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EOSC Service Ecosystem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AB18BB-902F-244D-A7A1-90193E9871F3}"/>
              </a:ext>
            </a:extLst>
          </p:cNvPr>
          <p:cNvSpPr/>
          <p:nvPr/>
        </p:nvSpPr>
        <p:spPr>
          <a:xfrm>
            <a:off x="5087888" y="2951788"/>
            <a:ext cx="1656184" cy="9144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C3046"/>
                </a:solidFill>
              </a:rPr>
              <a:t>Onboarded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1D313-B524-8A4A-9655-E403F9546713}"/>
              </a:ext>
            </a:extLst>
          </p:cNvPr>
          <p:cNvSpPr/>
          <p:nvPr/>
        </p:nvSpPr>
        <p:spPr>
          <a:xfrm>
            <a:off x="3467708" y="1900572"/>
            <a:ext cx="1656184" cy="51654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Helpdesk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58391B-FA37-4041-A11C-E58914894E99}"/>
              </a:ext>
            </a:extLst>
          </p:cNvPr>
          <p:cNvSpPr/>
          <p:nvPr/>
        </p:nvSpPr>
        <p:spPr>
          <a:xfrm>
            <a:off x="2999656" y="2990136"/>
            <a:ext cx="1656184" cy="537716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Accounting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88FBB9-EF35-F540-A796-7DCC642E7DA4}"/>
              </a:ext>
            </a:extLst>
          </p:cNvPr>
          <p:cNvSpPr/>
          <p:nvPr/>
        </p:nvSpPr>
        <p:spPr>
          <a:xfrm>
            <a:off x="6528048" y="1710407"/>
            <a:ext cx="1656184" cy="53379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Federated AAI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437533-A612-F84A-B8C4-7763AD56587A}"/>
              </a:ext>
            </a:extLst>
          </p:cNvPr>
          <p:cNvSpPr/>
          <p:nvPr/>
        </p:nvSpPr>
        <p:spPr>
          <a:xfrm>
            <a:off x="4835860" y="930808"/>
            <a:ext cx="1656184" cy="537716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7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Portal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DBD1F7-0386-5646-B8D7-74F567F507E7}"/>
              </a:ext>
            </a:extLst>
          </p:cNvPr>
          <p:cNvSpPr/>
          <p:nvPr/>
        </p:nvSpPr>
        <p:spPr>
          <a:xfrm>
            <a:off x="3395700" y="4319940"/>
            <a:ext cx="1656184" cy="51654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6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5F9FDD-E50E-E747-A105-C21183BA2C18}"/>
              </a:ext>
            </a:extLst>
          </p:cNvPr>
          <p:cNvSpPr/>
          <p:nvPr/>
        </p:nvSpPr>
        <p:spPr>
          <a:xfrm>
            <a:off x="7176120" y="2706030"/>
            <a:ext cx="1656184" cy="533790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6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Messaging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113119-BF71-AA46-9304-FB83A5FA43CD}"/>
              </a:ext>
            </a:extLst>
          </p:cNvPr>
          <p:cNvSpPr/>
          <p:nvPr/>
        </p:nvSpPr>
        <p:spPr>
          <a:xfrm>
            <a:off x="4619836" y="5387571"/>
            <a:ext cx="1656184" cy="51654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6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App Store &amp; SW Repos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75F4F-1831-8B4A-8533-4289C241657E}"/>
              </a:ext>
            </a:extLst>
          </p:cNvPr>
          <p:cNvSpPr/>
          <p:nvPr/>
        </p:nvSpPr>
        <p:spPr>
          <a:xfrm>
            <a:off x="6384032" y="4725144"/>
            <a:ext cx="1656184" cy="51654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6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Collab. Tools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702CF-1F2F-5B4B-92AB-BD5CCDABF689}"/>
              </a:ext>
            </a:extLst>
          </p:cNvPr>
          <p:cNvSpPr/>
          <p:nvPr/>
        </p:nvSpPr>
        <p:spPr>
          <a:xfrm>
            <a:off x="7032104" y="4002174"/>
            <a:ext cx="1656184" cy="533790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6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C3046"/>
                </a:solidFill>
              </a:rPr>
              <a:t>Ops Support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C7F01824-97BD-7A4D-809E-CA2D71BF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201511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F18E9AF-FDBC-EA42-8FD7-8D9195F85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19" y="4913784"/>
            <a:ext cx="999232" cy="883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5360" y="1268768"/>
            <a:ext cx="7848872" cy="4855007"/>
          </a:xfrm>
        </p:spPr>
        <p:txBody>
          <a:bodyPr>
            <a:normAutofit fontScale="92500" lnSpcReduction="20000"/>
          </a:bodyPr>
          <a:lstStyle/>
          <a:p>
            <a:pPr marL="427038" indent="0">
              <a:buNone/>
            </a:pPr>
            <a:r>
              <a:rPr lang="en-US" b="1" dirty="0"/>
              <a:t>Marketplace and Order Management</a:t>
            </a:r>
          </a:p>
          <a:p>
            <a:pPr marL="617538" indent="-190500"/>
            <a:r>
              <a:rPr lang="en-US" dirty="0"/>
              <a:t>Service Discovery and Service Catalogue Management</a:t>
            </a:r>
          </a:p>
          <a:p>
            <a:pPr marL="617538" indent="-190500"/>
            <a:r>
              <a:rPr lang="en-US" dirty="0"/>
              <a:t>Order management processes integrated to onboarded services</a:t>
            </a:r>
          </a:p>
          <a:p>
            <a:pPr marL="427038" indent="0">
              <a:buNone/>
            </a:pPr>
            <a:r>
              <a:rPr lang="en-US" b="1" dirty="0"/>
              <a:t>Helpdesk</a:t>
            </a:r>
          </a:p>
          <a:p>
            <a:pPr marL="617538" indent="-190500"/>
            <a:r>
              <a:rPr lang="en-US" dirty="0"/>
              <a:t>Consistent single front-end routable to multiple service providers</a:t>
            </a:r>
          </a:p>
          <a:p>
            <a:pPr marL="617538" indent="-190500"/>
            <a:r>
              <a:rPr lang="en-US" dirty="0"/>
              <a:t>First line support</a:t>
            </a:r>
          </a:p>
          <a:p>
            <a:pPr marL="427038" indent="0">
              <a:buNone/>
            </a:pPr>
            <a:r>
              <a:rPr lang="en-US" b="1" dirty="0"/>
              <a:t>Federated AAI</a:t>
            </a:r>
          </a:p>
          <a:p>
            <a:pPr marL="617538" indent="-190500"/>
            <a:r>
              <a:rPr lang="en-US" dirty="0"/>
              <a:t>Scalable authentication/authorization/group management solutions (based on AARC BPA)</a:t>
            </a:r>
          </a:p>
          <a:p>
            <a:pPr marL="617538" indent="-190500"/>
            <a:r>
              <a:rPr lang="en-US" dirty="0"/>
              <a:t>Credential translation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A3E4A-B717-9145-A9C8-545BF1C29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32656"/>
            <a:ext cx="4033575" cy="2564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303EC-1F12-7F4C-8FC9-126B76EE1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342936"/>
            <a:ext cx="3454309" cy="662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F4573-985E-A947-AF31-569D87862382}"/>
              </a:ext>
            </a:extLst>
          </p:cNvPr>
          <p:cNvSpPr txBox="1"/>
          <p:nvPr/>
        </p:nvSpPr>
        <p:spPr>
          <a:xfrm>
            <a:off x="8256240" y="3995772"/>
            <a:ext cx="305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https://helpdesk.eosc-hub.eu/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E3018C-E75E-864F-908D-EB4F2771B6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5011615"/>
            <a:ext cx="785455" cy="891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F8D290-66D0-894F-BB82-7931252F3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43" y="4913784"/>
            <a:ext cx="820037" cy="624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5EB8C-4F63-D847-82AE-65AA33E34B34}"/>
              </a:ext>
            </a:extLst>
          </p:cNvPr>
          <p:cNvSpPr txBox="1"/>
          <p:nvPr/>
        </p:nvSpPr>
        <p:spPr>
          <a:xfrm>
            <a:off x="9742664" y="550794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EB9202-5F94-E847-9F92-B7454BD9E44D}"/>
              </a:ext>
            </a:extLst>
          </p:cNvPr>
          <p:cNvSpPr txBox="1"/>
          <p:nvPr/>
        </p:nvSpPr>
        <p:spPr>
          <a:xfrm>
            <a:off x="8688288" y="5651956"/>
            <a:ext cx="99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Check-in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AEF0C0-6171-5C4F-8D9F-B7566F3F2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53" y="5092192"/>
            <a:ext cx="1178590" cy="600414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DAD3C7B3-7F24-874D-8D93-D27D14E7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323087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5360" y="1268768"/>
            <a:ext cx="6768752" cy="4855007"/>
          </a:xfrm>
        </p:spPr>
        <p:txBody>
          <a:bodyPr>
            <a:normAutofit fontScale="92500" lnSpcReduction="20000"/>
          </a:bodyPr>
          <a:lstStyle/>
          <a:p>
            <a:pPr marL="427038" indent="0">
              <a:buNone/>
            </a:pPr>
            <a:r>
              <a:rPr lang="en-US" b="1" dirty="0"/>
              <a:t>Operations Tools</a:t>
            </a:r>
          </a:p>
          <a:p>
            <a:pPr marL="617538" indent="-190500"/>
            <a:r>
              <a:rPr lang="en-US" dirty="0"/>
              <a:t>Operations Portal, Portfolio Management Tools, Information System, SLM, SRM Tools </a:t>
            </a:r>
          </a:p>
          <a:p>
            <a:pPr marL="427038" indent="0">
              <a:buNone/>
            </a:pPr>
            <a:r>
              <a:rPr lang="en-US" b="1" dirty="0"/>
              <a:t>Monitoring and Accounting</a:t>
            </a:r>
          </a:p>
          <a:p>
            <a:pPr marL="617538" indent="-190500"/>
            <a:r>
              <a:rPr lang="en-US" dirty="0"/>
              <a:t>Complete monitoring and computing/storage accounting solutions</a:t>
            </a:r>
          </a:p>
          <a:p>
            <a:pPr marL="427038" indent="0">
              <a:buNone/>
            </a:pPr>
            <a:r>
              <a:rPr lang="en-US" b="1" dirty="0"/>
              <a:t>Security Tools</a:t>
            </a:r>
          </a:p>
          <a:p>
            <a:pPr marL="617538" indent="-190500"/>
            <a:r>
              <a:rPr lang="en-US" dirty="0"/>
              <a:t>Security Monitoring supporting the Security Team</a:t>
            </a:r>
          </a:p>
          <a:p>
            <a:pPr marL="427038" indent="0">
              <a:buNone/>
            </a:pPr>
            <a:r>
              <a:rPr lang="en-US" b="1" dirty="0"/>
              <a:t>Application Store and Software Repositories</a:t>
            </a:r>
          </a:p>
          <a:p>
            <a:pPr marL="617538" indent="-190500"/>
            <a:r>
              <a:rPr lang="en-US" dirty="0"/>
              <a:t>Distribution of software and applications for end users and systems administrators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5A15D-9D39-E741-9BC4-6B42CAA4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65" y="764704"/>
            <a:ext cx="3175923" cy="2097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F1032-9CCB-5346-8452-72C8985A2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16" y="3212976"/>
            <a:ext cx="1739900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57D62-F657-2942-904B-A3241E028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14" y="3140968"/>
            <a:ext cx="1045818" cy="935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4F8D65-A9DC-A844-B86B-030231DE6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3989597"/>
            <a:ext cx="9779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7DCBCF-6E74-AC4D-A9BE-2E2C39011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60" y="5166742"/>
            <a:ext cx="3040112" cy="769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F0EB82-B0E8-784E-B9CE-FEB9711AD764}"/>
              </a:ext>
            </a:extLst>
          </p:cNvPr>
          <p:cNvSpPr txBox="1"/>
          <p:nvPr/>
        </p:nvSpPr>
        <p:spPr>
          <a:xfrm>
            <a:off x="8210665" y="4293096"/>
            <a:ext cx="109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1C3046"/>
                </a:solidFill>
              </a:rPr>
              <a:t>Pakiti</a:t>
            </a:r>
            <a:endParaRPr lang="en-US" sz="2800" dirty="0">
              <a:solidFill>
                <a:srgbClr val="1C3046"/>
              </a:solidFill>
            </a:endParaRP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D38963EC-6133-644F-A29B-DB0D2B91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US" dirty="0"/>
              <a:t>11/04/2019</a:t>
            </a:r>
          </a:p>
        </p:txBody>
      </p:sp>
    </p:spTree>
    <p:extLst>
      <p:ext uri="{BB962C8B-B14F-4D97-AF65-F5344CB8AC3E}">
        <p14:creationId xmlns:p14="http://schemas.microsoft.com/office/powerpoint/2010/main" val="107731696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7435</TotalTime>
  <Words>530</Words>
  <Application>Microsoft Office PowerPoint</Application>
  <PresentationFormat>Widescreen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Source Sans Pro</vt:lpstr>
      <vt:lpstr>Wingdings</vt:lpstr>
      <vt:lpstr>slide_base</vt:lpstr>
      <vt:lpstr>PowerPoint Presentation</vt:lpstr>
      <vt:lpstr>Participate in EOSC</vt:lpstr>
      <vt:lpstr>EOSC makes services and data F.A.I.R. </vt:lpstr>
      <vt:lpstr>EOSC also helps to make services reliable</vt:lpstr>
      <vt:lpstr>EOSC helps in different ways</vt:lpstr>
      <vt:lpstr>EOSC Support for the Research Data Lifecycle </vt:lpstr>
      <vt:lpstr>The EOSC Service Ecosystem</vt:lpstr>
      <vt:lpstr>Supporting services</vt:lpstr>
      <vt:lpstr>Supporting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Andreozzi</dc:creator>
  <cp:lastModifiedBy>Hilary Goodson</cp:lastModifiedBy>
  <cp:revision>212</cp:revision>
  <dcterms:created xsi:type="dcterms:W3CDTF">2018-10-09T15:59:44Z</dcterms:created>
  <dcterms:modified xsi:type="dcterms:W3CDTF">2019-04-15T12:42:07Z</dcterms:modified>
</cp:coreProperties>
</file>