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sldIdLst>
    <p:sldId id="258" r:id="rId5"/>
    <p:sldId id="262" r:id="rId6"/>
    <p:sldId id="257" r:id="rId7"/>
    <p:sldId id="266" r:id="rId8"/>
    <p:sldId id="263" r:id="rId9"/>
    <p:sldId id="264" r:id="rId10"/>
    <p:sldId id="265" r:id="rId11"/>
    <p:sldId id="26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12A"/>
    <a:srgbClr val="355EAA"/>
    <a:srgbClr val="D6B589"/>
    <a:srgbClr val="438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6C802-6FB9-0E50-7BE6-DC32BB60D0BB}" v="20" dt="2019-04-10T07:32:31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8052A-00D9-884A-A78E-7C3B160C08A9}" type="datetimeFigureOut">
              <a:rPr lang="de-DE" smtClean="0"/>
              <a:t>10.04.2019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D63F-63B3-1949-A9BA-0D51C8D8702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13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cs typeface="Calibri"/>
              </a:rPr>
              <a:t>14 satellites</a:t>
            </a:r>
            <a:endParaRPr lang="en-US" i="1" dirty="0"/>
          </a:p>
          <a:p>
            <a:endParaRPr lang="en-US" i="1">
              <a:cs typeface="Calibri" panose="020F0502020204030204"/>
            </a:endParaRPr>
          </a:p>
          <a:p>
            <a:r>
              <a:rPr lang="en-US" i="1" dirty="0">
                <a:cs typeface="Calibri" panose="020F0502020204030204"/>
              </a:rPr>
              <a:t>Copernicus </a:t>
            </a:r>
          </a:p>
          <a:p>
            <a:endParaRPr lang="en-US" i="1"/>
          </a:p>
          <a:p>
            <a:r>
              <a:rPr lang="en-US" i="1" dirty="0"/>
              <a:t>As heard yesterday by Andreas </a:t>
            </a:r>
            <a:r>
              <a:rPr lang="en-US" i="1" dirty="0" err="1"/>
              <a:t>Veispak</a:t>
            </a:r>
            <a:r>
              <a:rPr lang="en-US" i="1" dirty="0"/>
              <a:t> (EC)--&gt; 5 PB/year</a:t>
            </a:r>
            <a:endParaRPr lang="en-US" dirty="0">
              <a:cs typeface="Calibri" panose="020F0502020204030204"/>
            </a:endParaRPr>
          </a:p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6D63F-63B3-1949-A9BA-0D51C8D8702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26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Mention that we store 4.7 PB of raw satellite data only.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As we also heard yesterday, EU is very good in science but bringing science to operations lacks behind!!!!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6D63F-63B3-1949-A9BA-0D51C8D8702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54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6D63F-63B3-1949-A9BA-0D51C8D8702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42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6D63F-63B3-1949-A9BA-0D51C8D8702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23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6D63F-63B3-1949-A9BA-0D51C8D8702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8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309674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>
                    <a:lumMod val="50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E9073-2901-7A4F-9599-5A0D6AABFEA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1524000" y="365125"/>
            <a:ext cx="9144000" cy="3236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22" name="Bild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93972"/>
            <a:ext cx="3104561" cy="862378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611" y="3534420"/>
            <a:ext cx="3119718" cy="30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9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0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9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 i="0">
                <a:latin typeface="Lato Light" charset="0"/>
                <a:ea typeface="Lato Light" charset="0"/>
                <a:cs typeface="Lato Light" charset="0"/>
              </a:defRPr>
            </a:lvl1pPr>
            <a:lvl2pPr>
              <a:defRPr sz="2000" b="0" i="0">
                <a:latin typeface="Lato Light" charset="0"/>
                <a:ea typeface="Lato Light" charset="0"/>
                <a:cs typeface="Lato Light" charset="0"/>
              </a:defRPr>
            </a:lvl2pPr>
            <a:lvl3pPr>
              <a:defRPr sz="1800" b="0" i="0">
                <a:latin typeface="Lato Light" charset="0"/>
                <a:ea typeface="Lato Light" charset="0"/>
                <a:cs typeface="Lato Light" charset="0"/>
              </a:defRPr>
            </a:lvl3pPr>
            <a:lvl4pPr>
              <a:defRPr sz="1600" b="0" i="0">
                <a:latin typeface="Lato Light" charset="0"/>
                <a:ea typeface="Lato Light" charset="0"/>
                <a:cs typeface="Lato Light" charset="0"/>
              </a:defRPr>
            </a:lvl4pPr>
            <a:lvl5pPr>
              <a:defRPr b="0" i="0">
                <a:latin typeface="Lato Light" charset="0"/>
                <a:ea typeface="Lato Light" charset="0"/>
                <a:cs typeface="Lato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4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3450270"/>
            <a:ext cx="10515600" cy="111220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/>
              <a:t>Master-Untertitelformat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847360"/>
            <a:ext cx="3104561" cy="86237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597" y="293058"/>
            <a:ext cx="3529853" cy="33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48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72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93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48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01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86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1DC4F-4B97-994A-A672-B94A2A78BE8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6279040"/>
            <a:ext cx="933450" cy="409183"/>
          </a:xfrm>
          <a:prstGeom prst="rect">
            <a:avLst/>
          </a:prstGeom>
        </p:spPr>
      </p:pic>
      <p:cxnSp>
        <p:nvCxnSpPr>
          <p:cNvPr id="9" name="Gerade Verbindung 8"/>
          <p:cNvCxnSpPr>
            <a:cxnSpLocks/>
          </p:cNvCxnSpPr>
          <p:nvPr userDrawn="1"/>
        </p:nvCxnSpPr>
        <p:spPr>
          <a:xfrm flipH="1">
            <a:off x="0" y="6176963"/>
            <a:ext cx="3049200" cy="0"/>
          </a:xfrm>
          <a:prstGeom prst="line">
            <a:avLst/>
          </a:prstGeom>
          <a:ln>
            <a:solidFill>
              <a:srgbClr val="355E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>
            <a:cxnSpLocks/>
          </p:cNvCxnSpPr>
          <p:nvPr userDrawn="1"/>
        </p:nvCxnSpPr>
        <p:spPr>
          <a:xfrm flipH="1">
            <a:off x="9145200" y="6176963"/>
            <a:ext cx="3049200" cy="0"/>
          </a:xfrm>
          <a:prstGeom prst="line">
            <a:avLst/>
          </a:prstGeom>
          <a:ln>
            <a:solidFill>
              <a:srgbClr val="D6B5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cxnSpLocks/>
          </p:cNvCxnSpPr>
          <p:nvPr userDrawn="1"/>
        </p:nvCxnSpPr>
        <p:spPr>
          <a:xfrm flipH="1">
            <a:off x="6096000" y="6176963"/>
            <a:ext cx="3049200" cy="0"/>
          </a:xfrm>
          <a:prstGeom prst="line">
            <a:avLst/>
          </a:prstGeom>
          <a:ln>
            <a:solidFill>
              <a:srgbClr val="544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cxnSpLocks/>
          </p:cNvCxnSpPr>
          <p:nvPr userDrawn="1"/>
        </p:nvCxnSpPr>
        <p:spPr>
          <a:xfrm flipH="1">
            <a:off x="3049200" y="6176963"/>
            <a:ext cx="3049200" cy="0"/>
          </a:xfrm>
          <a:prstGeom prst="line">
            <a:avLst/>
          </a:prstGeom>
          <a:ln>
            <a:solidFill>
              <a:srgbClr val="438D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6" name="Titelplatzhalter 1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534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355EAA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>
                <a:latin typeface="Lato Light"/>
              </a:rPr>
              <a:t>EO[D|S]C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Lato Light"/>
              </a:rPr>
              <a:t>Christoph Reimer</a:t>
            </a:r>
            <a:endParaRPr lang="en-GB"/>
          </a:p>
          <a:p>
            <a:r>
              <a:rPr lang="en-GB">
                <a:latin typeface="Lato Light"/>
              </a:rPr>
              <a:t>EODC – Earth Observation Data Centre</a:t>
            </a:r>
            <a:endParaRPr lang="en-GB" err="1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1</a:t>
            </a:fld>
            <a:endParaRPr lang="de-DE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A4F6554-C96F-4DC7-AED2-18ABFA39B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956092"/>
            <a:ext cx="2743200" cy="7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6ED8-45CB-4875-ABBA-F3510214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Light"/>
              </a:rPr>
              <a:t>EO – A European success story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2E893-9870-4ADC-B1AB-BBDD6E047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lvl="1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A9949-5615-4EC4-80B3-E58CAF4F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F065E-B62F-4A21-A274-9FF91C8B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2</a:t>
            </a:fld>
            <a:endParaRPr lang="de-DE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3F8C332-37DA-4B65-8CA2-B3AB84786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114" y="1430101"/>
            <a:ext cx="4094842" cy="1884155"/>
          </a:xfrm>
          <a:prstGeom prst="rect">
            <a:avLst/>
          </a:prstGeom>
        </p:spPr>
      </p:pic>
      <p:pic>
        <p:nvPicPr>
          <p:cNvPr id="10" name="Picture 10" descr="A picture containing monitor&#10;&#10;Description generated with high confidence">
            <a:extLst>
              <a:ext uri="{FF2B5EF4-FFF2-40B4-BE49-F238E27FC236}">
                <a16:creationId xmlns:a16="http://schemas.microsoft.com/office/drawing/2014/main" id="{190BE799-A459-471F-B98B-18BD1F7B46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75" r="327" b="631"/>
          <a:stretch/>
        </p:blipFill>
        <p:spPr>
          <a:xfrm>
            <a:off x="2973615" y="3427697"/>
            <a:ext cx="6262920" cy="246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8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ato Light"/>
              </a:rPr>
              <a:t>Earth Observation Data Centre [EODC]</a:t>
            </a:r>
            <a:br>
              <a:rPr lang="en-GB" dirty="0">
                <a:latin typeface="Lato Light"/>
              </a:rPr>
            </a:br>
            <a:r>
              <a:rPr lang="en-GB" sz="2800" dirty="0">
                <a:latin typeface="Lato Light"/>
              </a:rPr>
              <a:t>Collaboration for Earth Observation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3</a:t>
            </a:fld>
            <a:endParaRPr lang="de-D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D2096D-464A-42D8-A831-C06C0F4D9609}"/>
              </a:ext>
            </a:extLst>
          </p:cNvPr>
          <p:cNvSpPr>
            <a:spLocks noGrp="1"/>
          </p:cNvSpPr>
          <p:nvPr/>
        </p:nvSpPr>
        <p:spPr>
          <a:xfrm>
            <a:off x="668694" y="1657221"/>
            <a:ext cx="11150081" cy="4834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3991" indent="-253991" algn="l" defTabSz="1015964" rtl="0" eaLnBrk="1" latinLnBrk="0" hangingPunct="1">
              <a:lnSpc>
                <a:spcPct val="90000"/>
              </a:lnSpc>
              <a:spcBef>
                <a:spcPts val="1111"/>
              </a:spcBef>
              <a:buFont typeface="Arial"/>
              <a:buChar char="•"/>
              <a:defRPr sz="2667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761973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222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269955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777938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1778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285920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1778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793902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885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866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849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365" indent="-253365">
              <a:tabLst>
                <a:tab pos="5832475" algn="l"/>
              </a:tabLst>
            </a:pPr>
            <a:r>
              <a:rPr lang="en-GB" sz="2000">
                <a:latin typeface="Lato Light"/>
              </a:rPr>
              <a:t>Copernicus Program was the "game changer": </a:t>
            </a:r>
            <a:r>
              <a:rPr lang="en-GB" sz="2000" i="1">
                <a:latin typeface="Lato Light"/>
              </a:rPr>
              <a:t>New paradigm in EO data processing</a:t>
            </a:r>
          </a:p>
          <a:p>
            <a:pPr marL="761365" lvl="1" indent="-253365"/>
            <a:r>
              <a:rPr lang="en-GB" sz="1800">
                <a:latin typeface="Lato Light"/>
              </a:rPr>
              <a:t>Bring software to data</a:t>
            </a:r>
          </a:p>
          <a:p>
            <a:pPr marL="761365" lvl="1" indent="-253365"/>
            <a:r>
              <a:rPr lang="en-GB" sz="1800">
                <a:latin typeface="Lato Light"/>
              </a:rPr>
              <a:t>Cooperation &amp; specialisation</a:t>
            </a:r>
          </a:p>
          <a:p>
            <a:pPr marL="253365" indent="-253365"/>
            <a:r>
              <a:rPr lang="en-GB" sz="2000">
                <a:latin typeface="Lato Light"/>
              </a:rPr>
              <a:t>Setup a new public-private organisation to develop the required resources</a:t>
            </a:r>
          </a:p>
          <a:p>
            <a:pPr marL="761365" lvl="1" indent="-253365"/>
            <a:r>
              <a:rPr lang="en-GB" sz="1800">
                <a:latin typeface="Lato Light"/>
              </a:rPr>
              <a:t>EODC foundation 15</a:t>
            </a:r>
            <a:r>
              <a:rPr lang="en-GB" sz="1800" baseline="30000">
                <a:latin typeface="Lato Light"/>
              </a:rPr>
              <a:t>th</a:t>
            </a:r>
            <a:r>
              <a:rPr lang="en-GB" sz="1800">
                <a:latin typeface="Lato Light"/>
              </a:rPr>
              <a:t> May 2014</a:t>
            </a:r>
          </a:p>
          <a:p>
            <a:pPr marL="253365" indent="-253365">
              <a:spcBef>
                <a:spcPts val="1000"/>
              </a:spcBef>
            </a:pPr>
            <a:r>
              <a:rPr lang="en-GB" sz="2000">
                <a:latin typeface="Lato Light"/>
              </a:rPr>
              <a:t>EODC acts as community facilitator with the goal to</a:t>
            </a:r>
          </a:p>
          <a:p>
            <a:pPr marL="761365" lvl="1" indent="-253365">
              <a:spcBef>
                <a:spcPts val="500"/>
              </a:spcBef>
            </a:pPr>
            <a:r>
              <a:rPr lang="en-GB" sz="1800">
                <a:latin typeface="Lato Light"/>
              </a:rPr>
              <a:t>focus on collaboration between the public and private sector</a:t>
            </a:r>
          </a:p>
          <a:p>
            <a:pPr marL="761365" lvl="1" indent="-253365">
              <a:spcBef>
                <a:spcPts val="500"/>
              </a:spcBef>
            </a:pPr>
            <a:r>
              <a:rPr lang="en-GB" sz="1800">
                <a:latin typeface="Lato Light"/>
              </a:rPr>
              <a:t>establish, manage and operate IT infrastructure</a:t>
            </a:r>
          </a:p>
          <a:p>
            <a:pPr marL="761365" lvl="1" indent="-253365">
              <a:spcBef>
                <a:spcPts val="500"/>
              </a:spcBef>
            </a:pPr>
            <a:r>
              <a:rPr lang="en-GB" sz="1800">
                <a:latin typeface="Lato Light"/>
              </a:rPr>
              <a:t>connect science and operations</a:t>
            </a:r>
          </a:p>
          <a:p>
            <a:pPr marL="761365" lvl="1" indent="-253365"/>
            <a:endParaRPr lang="en-GB" sz="2000"/>
          </a:p>
          <a:p>
            <a:pPr marL="253365" indent="-253365"/>
            <a:endParaRPr lang="en-GB" sz="240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07ED3C4-3A2F-40F9-85D3-404A89B94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185" y="4338743"/>
            <a:ext cx="4584699" cy="17546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082922-6D92-499A-9BAD-7FC78C4E45C7}"/>
              </a:ext>
            </a:extLst>
          </p:cNvPr>
          <p:cNvSpPr/>
          <p:nvPr/>
        </p:nvSpPr>
        <p:spPr>
          <a:xfrm>
            <a:off x="6600371" y="5693227"/>
            <a:ext cx="4588328" cy="415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8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0D73A-0870-437E-8E08-0DEBE9E2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</a:rPr>
              <a:t>From science to operations</a:t>
            </a:r>
            <a:endParaRPr lang="en-US" dirty="0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90D3799-513F-4D1E-A5D3-E4DCDE69E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603" y="1616075"/>
            <a:ext cx="4595169" cy="20939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5EAB8-D908-4A3D-B34D-EF4CFC14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8FD34-3444-4DC2-944C-F4F26AD7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4</a:t>
            </a:fld>
            <a:endParaRPr lang="de-D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4FEB31-582F-4819-B6A6-6B85DC0E9E46}"/>
              </a:ext>
            </a:extLst>
          </p:cNvPr>
          <p:cNvSpPr>
            <a:spLocks noGrp="1"/>
          </p:cNvSpPr>
          <p:nvPr/>
        </p:nvSpPr>
        <p:spPr>
          <a:xfrm>
            <a:off x="259119" y="4019421"/>
            <a:ext cx="5358881" cy="19823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3991" indent="-253991" algn="l" defTabSz="1015964" rtl="0" eaLnBrk="1" latinLnBrk="0" hangingPunct="1">
              <a:lnSpc>
                <a:spcPct val="90000"/>
              </a:lnSpc>
              <a:spcBef>
                <a:spcPts val="1111"/>
              </a:spcBef>
              <a:buFont typeface="Arial"/>
              <a:buChar char="•"/>
              <a:defRPr sz="2667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761973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222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269955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777938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1778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285920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1778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793902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885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866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849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365" indent="-253365">
              <a:tabLst>
                <a:tab pos="5832475" algn="l"/>
              </a:tabLst>
            </a:pPr>
            <a:r>
              <a:rPr lang="en-GB" sz="2400" dirty="0">
                <a:latin typeface="Lato Light"/>
              </a:rPr>
              <a:t>Fusion of 10+ satellite mission to 9 different products</a:t>
            </a:r>
          </a:p>
          <a:p>
            <a:pPr marL="253365" indent="-253365">
              <a:tabLst>
                <a:tab pos="5832475" algn="l"/>
              </a:tabLst>
            </a:pPr>
            <a:r>
              <a:rPr lang="en-GB" sz="2400" dirty="0">
                <a:latin typeface="Lato Light"/>
              </a:rPr>
              <a:t>Timeliness: 10 days</a:t>
            </a:r>
          </a:p>
          <a:p>
            <a:pPr marL="253365" indent="-253365">
              <a:tabLst>
                <a:tab pos="5832475" algn="l"/>
              </a:tabLst>
            </a:pPr>
            <a:r>
              <a:rPr lang="en-GB" sz="2400" dirty="0">
                <a:latin typeface="Lato Light"/>
              </a:rPr>
              <a:t>Partners: TU Wien and </a:t>
            </a:r>
            <a:r>
              <a:rPr lang="en-GB" sz="2400" dirty="0" err="1">
                <a:latin typeface="Lato Light"/>
              </a:rPr>
              <a:t>VanderSat</a:t>
            </a:r>
            <a:endParaRPr lang="en-GB" sz="2400" dirty="0" err="1"/>
          </a:p>
        </p:txBody>
      </p:sp>
      <p:pic>
        <p:nvPicPr>
          <p:cNvPr id="10" name="Picture 10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BB19A245-A345-400A-8588-2D448F98D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5" y="3305781"/>
            <a:ext cx="3248025" cy="281818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2B81FE-08D1-4024-BC6B-851080DACA5E}"/>
              </a:ext>
            </a:extLst>
          </p:cNvPr>
          <p:cNvSpPr>
            <a:spLocks noGrp="1"/>
          </p:cNvSpPr>
          <p:nvPr/>
        </p:nvSpPr>
        <p:spPr>
          <a:xfrm>
            <a:off x="6659918" y="1352421"/>
            <a:ext cx="5358881" cy="16013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3991" indent="-253991" algn="l" defTabSz="1015964" rtl="0" eaLnBrk="1" latinLnBrk="0" hangingPunct="1">
              <a:lnSpc>
                <a:spcPct val="90000"/>
              </a:lnSpc>
              <a:spcBef>
                <a:spcPts val="1111"/>
              </a:spcBef>
              <a:buFont typeface="Arial"/>
              <a:buChar char="•"/>
              <a:defRPr sz="2667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761973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222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269955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777938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1778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285920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1778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793902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885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866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849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365" indent="-253365">
              <a:tabLst>
                <a:tab pos="5832475" algn="l"/>
              </a:tabLst>
            </a:pPr>
            <a:r>
              <a:rPr lang="en-GB" sz="2400" dirty="0">
                <a:latin typeface="Lato Light"/>
              </a:rPr>
              <a:t>Sentinel-1(A/B) SSM 1 km</a:t>
            </a:r>
          </a:p>
          <a:p>
            <a:pPr marL="253365" indent="-253365">
              <a:tabLst>
                <a:tab pos="5832475" algn="l"/>
              </a:tabLst>
            </a:pPr>
            <a:r>
              <a:rPr lang="en-GB" sz="2400" dirty="0">
                <a:latin typeface="Lato Light"/>
              </a:rPr>
              <a:t>Timeliness: Daily</a:t>
            </a:r>
          </a:p>
          <a:p>
            <a:pPr marL="253365" indent="-253365">
              <a:tabLst>
                <a:tab pos="5832475" algn="l"/>
              </a:tabLst>
            </a:pPr>
            <a:r>
              <a:rPr lang="en-GB" sz="2400" dirty="0">
                <a:latin typeface="Lato Light"/>
              </a:rPr>
              <a:t>Partners: TU Wien and ZAMG</a:t>
            </a:r>
            <a:endParaRPr lang="en-GB" sz="2400" dirty="0"/>
          </a:p>
        </p:txBody>
      </p:sp>
      <p:pic>
        <p:nvPicPr>
          <p:cNvPr id="15" name="Picture 1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7B4E51C-2D69-48D9-A653-479E2B3B1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0" y="2845618"/>
            <a:ext cx="1104900" cy="37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8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2F8B-F037-41EA-8BD4-4941BA6A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</a:rPr>
              <a:t>What EODC (can) bring to EOSC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83052-A701-4307-8E03-9944D482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28435-5C8C-4CDB-9699-3B3439AD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5</a:t>
            </a:fld>
            <a:endParaRPr lang="de-DE"/>
          </a:p>
        </p:txBody>
      </p:sp>
      <p:sp>
        <p:nvSpPr>
          <p:cNvPr id="509" name="Content Placeholder 2">
            <a:extLst>
              <a:ext uri="{FF2B5EF4-FFF2-40B4-BE49-F238E27FC236}">
                <a16:creationId xmlns:a16="http://schemas.microsoft.com/office/drawing/2014/main" id="{A2F842B4-22A8-4036-8B8B-78CE3176862B}"/>
              </a:ext>
            </a:extLst>
          </p:cNvPr>
          <p:cNvSpPr>
            <a:spLocks noGrp="1"/>
          </p:cNvSpPr>
          <p:nvPr/>
        </p:nvSpPr>
        <p:spPr>
          <a:xfrm>
            <a:off x="668694" y="1657221"/>
            <a:ext cx="11150081" cy="4354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3991" indent="-253991" algn="l" defTabSz="1015964" rtl="0" eaLnBrk="1" latinLnBrk="0" hangingPunct="1">
              <a:lnSpc>
                <a:spcPct val="90000"/>
              </a:lnSpc>
              <a:spcBef>
                <a:spcPts val="1111"/>
              </a:spcBef>
              <a:buFont typeface="Arial"/>
              <a:buChar char="•"/>
              <a:defRPr sz="2667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761973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222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269955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777938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1778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285920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1778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793902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885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866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849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365" indent="-253365">
              <a:tabLst>
                <a:tab pos="5832475" algn="l"/>
              </a:tabLst>
            </a:pPr>
            <a:r>
              <a:rPr lang="en-GB" sz="2400" dirty="0">
                <a:latin typeface="Lato Light"/>
              </a:rPr>
              <a:t>Cloud Compute and Storage Resources</a:t>
            </a:r>
            <a:endParaRPr lang="en-GB" sz="2400" i="1" dirty="0"/>
          </a:p>
          <a:p>
            <a:pPr marL="253365" indent="-253365"/>
            <a:r>
              <a:rPr lang="en-GB" sz="2400" dirty="0">
                <a:latin typeface="Lato Light"/>
              </a:rPr>
              <a:t>Enable access to HPC environment (VSC-3)</a:t>
            </a:r>
            <a:endParaRPr lang="en-GB" sz="2400" dirty="0"/>
          </a:p>
          <a:p>
            <a:pPr marL="253365" indent="-253365"/>
            <a:r>
              <a:rPr lang="en-GB" sz="2400" dirty="0">
                <a:latin typeface="Lato Light"/>
              </a:rPr>
              <a:t>Data from Copernicus Sentinel missions and other missions</a:t>
            </a:r>
            <a:endParaRPr lang="en-GB" sz="2400" dirty="0"/>
          </a:p>
          <a:p>
            <a:pPr marL="253365" indent="-253365"/>
            <a:r>
              <a:rPr lang="en-GB" sz="2400" dirty="0">
                <a:latin typeface="Lato Light"/>
              </a:rPr>
              <a:t>EO expertise and services</a:t>
            </a:r>
            <a:endParaRPr lang="en-GB" sz="2400" dirty="0"/>
          </a:p>
          <a:p>
            <a:pPr marL="253365" indent="-253365"/>
            <a:r>
              <a:rPr lang="en-GB" sz="2400" dirty="0">
                <a:latin typeface="Lato Light"/>
              </a:rPr>
              <a:t>Potential new partners from the public and private sector</a:t>
            </a:r>
            <a:endParaRPr lang="en-GB" sz="2400" dirty="0"/>
          </a:p>
          <a:p>
            <a:pPr marL="253365" indent="-253365"/>
            <a:r>
              <a:rPr lang="en-GB" sz="2400" dirty="0">
                <a:latin typeface="Lato Light"/>
              </a:rPr>
              <a:t>New possibilities for co-operations / federations with the EO community</a:t>
            </a:r>
          </a:p>
          <a:p>
            <a:pPr marL="253365" indent="-253365"/>
            <a:endParaRPr lang="en-GB" sz="2400"/>
          </a:p>
          <a:p>
            <a:pPr marL="761365" lvl="1" indent="-253365"/>
            <a:endParaRPr lang="en-GB" sz="2400"/>
          </a:p>
          <a:p>
            <a:pPr marL="253365" indent="-253365"/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403093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2F8B-F037-41EA-8BD4-4941BA6A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 Light"/>
              </a:rPr>
              <a:t>What EOSC (can) bring to EODC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83052-A701-4307-8E03-9944D482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28435-5C8C-4CDB-9699-3B3439AD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6</a:t>
            </a:fld>
            <a:endParaRPr lang="de-DE"/>
          </a:p>
        </p:txBody>
      </p:sp>
      <p:sp>
        <p:nvSpPr>
          <p:cNvPr id="509" name="Content Placeholder 2">
            <a:extLst>
              <a:ext uri="{FF2B5EF4-FFF2-40B4-BE49-F238E27FC236}">
                <a16:creationId xmlns:a16="http://schemas.microsoft.com/office/drawing/2014/main" id="{A2F842B4-22A8-4036-8B8B-78CE3176862B}"/>
              </a:ext>
            </a:extLst>
          </p:cNvPr>
          <p:cNvSpPr>
            <a:spLocks noGrp="1"/>
          </p:cNvSpPr>
          <p:nvPr/>
        </p:nvSpPr>
        <p:spPr>
          <a:xfrm>
            <a:off x="668694" y="1657221"/>
            <a:ext cx="11150081" cy="4354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3991" indent="-253991" algn="l" defTabSz="1015964" rtl="0" eaLnBrk="1" latinLnBrk="0" hangingPunct="1">
              <a:lnSpc>
                <a:spcPct val="90000"/>
              </a:lnSpc>
              <a:spcBef>
                <a:spcPts val="1111"/>
              </a:spcBef>
              <a:buFont typeface="Arial"/>
              <a:buChar char="•"/>
              <a:defRPr sz="2667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  <a:lvl2pPr marL="761973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222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  <a:lvl3pPr marL="1269955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3pPr>
            <a:lvl4pPr marL="1777938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1778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4pPr>
            <a:lvl5pPr marL="2285920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1778" b="0" i="0" kern="120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5pPr>
            <a:lvl6pPr marL="2793902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885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866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849" indent="-253991" algn="l" defTabSz="1015964" rtl="0" eaLnBrk="1" latinLnBrk="0" hangingPunct="1">
              <a:lnSpc>
                <a:spcPct val="90000"/>
              </a:lnSpc>
              <a:spcBef>
                <a:spcPts val="556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365" indent="-253365">
              <a:tabLst>
                <a:tab pos="5832475" algn="l"/>
              </a:tabLst>
            </a:pPr>
            <a:r>
              <a:rPr lang="en-GB" sz="2400" dirty="0">
                <a:latin typeface="Lato Light"/>
              </a:rPr>
              <a:t>Potential federations and exchange with other communities / disciplines</a:t>
            </a:r>
            <a:endParaRPr lang="en-GB" sz="2400" dirty="0"/>
          </a:p>
          <a:p>
            <a:pPr marL="761365" lvl="1" indent="-253365"/>
            <a:r>
              <a:rPr lang="en-GB" sz="1950" dirty="0">
                <a:latin typeface="Lato Light"/>
              </a:rPr>
              <a:t>Development of new services and tool sets</a:t>
            </a:r>
            <a:endParaRPr lang="en-GB" sz="1950" dirty="0"/>
          </a:p>
          <a:p>
            <a:pPr marL="761365" lvl="1" indent="-253365"/>
            <a:r>
              <a:rPr lang="en-GB" sz="1950" dirty="0">
                <a:latin typeface="Lato Light"/>
              </a:rPr>
              <a:t>Joint efforts to resolve common issues</a:t>
            </a:r>
            <a:endParaRPr lang="en-GB" sz="1950" dirty="0"/>
          </a:p>
          <a:p>
            <a:pPr marL="1269365" lvl="2" indent="-253365"/>
            <a:r>
              <a:rPr lang="en-GB" sz="1750" dirty="0">
                <a:latin typeface="Lato Light"/>
              </a:rPr>
              <a:t>Data sharing options and access protocols, data and metadata standards</a:t>
            </a:r>
          </a:p>
          <a:p>
            <a:pPr marL="1269365" lvl="2" indent="-253365"/>
            <a:r>
              <a:rPr lang="en-GB" sz="1750" dirty="0">
                <a:latin typeface="Lato Light"/>
              </a:rPr>
              <a:t>Data life cycle management</a:t>
            </a:r>
          </a:p>
          <a:p>
            <a:pPr marL="253365" indent="-253365"/>
            <a:r>
              <a:rPr lang="en-GB" sz="2400" dirty="0">
                <a:latin typeface="Lato Light"/>
              </a:rPr>
              <a:t>Access to an extended network of resources within GEANT</a:t>
            </a:r>
            <a:endParaRPr lang="en-GB" sz="2400" dirty="0"/>
          </a:p>
          <a:p>
            <a:pPr marL="761365" lvl="1" indent="-253365"/>
            <a:r>
              <a:rPr lang="en-GB" sz="1950" dirty="0">
                <a:latin typeface="Lato Light"/>
              </a:rPr>
              <a:t>Use of synergies to provide services to store and process data</a:t>
            </a:r>
            <a:endParaRPr lang="en-GB" sz="2400" dirty="0"/>
          </a:p>
          <a:p>
            <a:pPr marL="253365" indent="-253365"/>
            <a:r>
              <a:rPr lang="en-GB" sz="2400" dirty="0">
                <a:latin typeface="Lato Light"/>
              </a:rPr>
              <a:t>Open up EODC services to a broader community</a:t>
            </a:r>
            <a:endParaRPr lang="en-GB" sz="2400" dirty="0"/>
          </a:p>
          <a:p>
            <a:pPr marL="253365" indent="-253365"/>
            <a:r>
              <a:rPr lang="en-GB" sz="2400" dirty="0">
                <a:latin typeface="Lato Light"/>
              </a:rPr>
              <a:t>Potential access to EOSC services for EODC users</a:t>
            </a:r>
            <a:endParaRPr lang="en-GB" sz="2400" dirty="0"/>
          </a:p>
          <a:p>
            <a:pPr marL="253365" indent="-253365"/>
            <a:endParaRPr lang="en-GB" sz="2400"/>
          </a:p>
          <a:p>
            <a:pPr marL="761365" lvl="1" indent="-253365"/>
            <a:endParaRPr lang="en-GB" sz="2400"/>
          </a:p>
          <a:p>
            <a:pPr marL="253365" indent="-253365"/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5301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F7EC-4EA3-4420-B5F8-A1379C83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 Light"/>
              </a:rPr>
              <a:t>Summary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B746F-AD2B-4AAB-9040-C6486D187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Lato Light"/>
              </a:rPr>
              <a:t>Earth Observation (Copernicus Program) is and will be an innovation driver</a:t>
            </a:r>
          </a:p>
          <a:p>
            <a:r>
              <a:rPr lang="en-US" dirty="0">
                <a:latin typeface="Lato Light"/>
              </a:rPr>
              <a:t>EODC is transitioning from science to operations with partners from the public and private sector</a:t>
            </a:r>
          </a:p>
          <a:p>
            <a:r>
              <a:rPr lang="en-US" dirty="0">
                <a:latin typeface="Lato Light"/>
              </a:rPr>
              <a:t>EO[D|S]C complement one other by enabling additional opportunities</a:t>
            </a:r>
            <a:endParaRPr lang="en-US" dirty="0"/>
          </a:p>
          <a:p>
            <a:r>
              <a:rPr lang="en-US" dirty="0">
                <a:latin typeface="Lato Light"/>
              </a:rPr>
              <a:t>EODC can bring EO know-how to EOSC</a:t>
            </a:r>
            <a:endParaRPr lang="en-US" dirty="0"/>
          </a:p>
          <a:p>
            <a:r>
              <a:rPr lang="en-US" dirty="0">
                <a:latin typeface="Lato Light"/>
              </a:rPr>
              <a:t>EOSC brings extended network and additional communities to make use of EO data</a:t>
            </a:r>
            <a:endParaRPr lang="en-US"/>
          </a:p>
          <a:p>
            <a:r>
              <a:rPr lang="en-US" dirty="0">
                <a:latin typeface="Lato Light"/>
              </a:rPr>
              <a:t>"</a:t>
            </a:r>
            <a:r>
              <a:rPr lang="en-US" b="1" dirty="0">
                <a:latin typeface="Lato Light"/>
              </a:rPr>
              <a:t>no one can do all</a:t>
            </a:r>
            <a:r>
              <a:rPr lang="en-US" dirty="0">
                <a:latin typeface="Lato Light"/>
              </a:rPr>
              <a:t>", Federations are key to success</a:t>
            </a:r>
            <a:endParaRPr lang="en-US" dirty="0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77AC1D-0688-4861-8F03-826D7C33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6E132-A6A2-4414-AF15-481CAEA8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15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1DC4F-4B97-994A-A672-B94A2A78BE8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48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E411B662-21DE-0D40-972F-3533CACE42E3}" vid="{0075F053-A3BE-424E-9A46-221249CD774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558337C366C4AA6E75FB774203350" ma:contentTypeVersion="8" ma:contentTypeDescription="Create a new document." ma:contentTypeScope="" ma:versionID="a0b15bf06d1acae7ceb07a45ff8c82be">
  <xsd:schema xmlns:xsd="http://www.w3.org/2001/XMLSchema" xmlns:xs="http://www.w3.org/2001/XMLSchema" xmlns:p="http://schemas.microsoft.com/office/2006/metadata/properties" xmlns:ns2="df8798bc-6a45-4b4b-99dd-f8f60a242a70" xmlns:ns3="a9ecc961-acf6-4034-bdca-927836ba0222" targetNamespace="http://schemas.microsoft.com/office/2006/metadata/properties" ma:root="true" ma:fieldsID="768d0988f1f5a2478ccf38a3753879fd" ns2:_="" ns3:_="">
    <xsd:import namespace="df8798bc-6a45-4b4b-99dd-f8f60a242a70"/>
    <xsd:import namespace="a9ecc961-acf6-4034-bdca-927836ba02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798bc-6a45-4b4b-99dd-f8f60a242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cc961-acf6-4034-bdca-927836ba02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3DD463-DB16-44B3-BDA3-1808F0A263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52B7CB-9EEC-45C6-BFE8-0F3DC09F6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8798bc-6a45-4b4b-99dd-f8f60a242a70"/>
    <ds:schemaRef ds:uri="a9ecc961-acf6-4034-bdca-927836ba02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721BC6-4D0F-4EC4-B068-FD8CB1CC00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EODC-16-9-Vorlage</Template>
  <Application>Microsoft Office PowerPoint</Application>
  <PresentationFormat>Widescreen</PresentationFormat>
  <Slides>8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Office-Design</vt:lpstr>
      <vt:lpstr>EO[D|S]C</vt:lpstr>
      <vt:lpstr>EO – A European success story</vt:lpstr>
      <vt:lpstr>Earth Observation Data Centre [EODC] Collaboration for Earth Observation</vt:lpstr>
      <vt:lpstr>From science to operations</vt:lpstr>
      <vt:lpstr>What EODC (can) bring to EOSC</vt:lpstr>
      <vt:lpstr>What EOSC (can) bring to EODC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for Earth Observation</dc:title>
  <dc:creator>Barbara Debre</dc:creator>
  <cp:revision>234</cp:revision>
  <dcterms:created xsi:type="dcterms:W3CDTF">2018-11-12T13:15:53Z</dcterms:created>
  <dcterms:modified xsi:type="dcterms:W3CDTF">2019-04-11T06:04:03Z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0x010100F9F558337C366C4AA6E75FB774203350</vt:lpwstr>
  </property>
</Properties>
</file>